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5324" r:id="rId1"/>
  </p:sldMasterIdLst>
  <p:notesMasterIdLst>
    <p:notesMasterId r:id="rId25"/>
  </p:notesMasterIdLst>
  <p:handoutMasterIdLst>
    <p:handoutMasterId r:id="rId26"/>
  </p:handoutMasterIdLst>
  <p:sldIdLst>
    <p:sldId id="256" r:id="rId2"/>
    <p:sldId id="375" r:id="rId3"/>
    <p:sldId id="407" r:id="rId4"/>
    <p:sldId id="408" r:id="rId5"/>
    <p:sldId id="424" r:id="rId6"/>
    <p:sldId id="398" r:id="rId7"/>
    <p:sldId id="399" r:id="rId8"/>
    <p:sldId id="401" r:id="rId9"/>
    <p:sldId id="402" r:id="rId10"/>
    <p:sldId id="403" r:id="rId11"/>
    <p:sldId id="427" r:id="rId12"/>
    <p:sldId id="418" r:id="rId13"/>
    <p:sldId id="417" r:id="rId14"/>
    <p:sldId id="413" r:id="rId15"/>
    <p:sldId id="414" r:id="rId16"/>
    <p:sldId id="415" r:id="rId17"/>
    <p:sldId id="416" r:id="rId18"/>
    <p:sldId id="419" r:id="rId19"/>
    <p:sldId id="421" r:id="rId20"/>
    <p:sldId id="391" r:id="rId21"/>
    <p:sldId id="405" r:id="rId22"/>
    <p:sldId id="426" r:id="rId23"/>
    <p:sldId id="42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565" autoAdjust="0"/>
  </p:normalViewPr>
  <p:slideViewPr>
    <p:cSldViewPr snapToGrid="0" snapToObjects="1">
      <p:cViewPr varScale="1">
        <p:scale>
          <a:sx n="93" d="100"/>
          <a:sy n="93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771DB-71EC-7F40-9368-129429D0AA12}" type="datetimeFigureOut">
              <a:rPr lang="en-US" smtClean="0"/>
              <a:t>18/04/15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110AD-2F91-E64D-A9B8-C77D9767F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457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B1234-BE8E-3742-8F39-13B0D4088E1C}" type="datetimeFigureOut">
              <a:rPr lang="en-US" smtClean="0"/>
              <a:t>18/04/15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14768-9E71-9F47-ADFC-FC8070472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4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4251665B-C24A-4702-B522-6A4334602E03}" type="datetimeFigureOut">
              <a:rPr lang="en-US" smtClean="0"/>
              <a:t>18/04/15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fld id="{4251665B-C24A-4702-B522-6A4334602E03}" type="datetimeFigureOut">
              <a:rPr lang="en-US" smtClean="0"/>
              <a:t>18/04/15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04/03/15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87062" y="0"/>
            <a:ext cx="685800" cy="68724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87062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0650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AEF454D-24C9-4246-95AA-EAA7EC4563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200229" y="2662079"/>
            <a:ext cx="5140643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Rebeca Gonzalez Suarez (UNL) SM@LHC 2015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25" r:id="rId1"/>
    <p:sldLayoutId id="2147485326" r:id="rId2"/>
    <p:sldLayoutId id="2147485327" r:id="rId3"/>
    <p:sldLayoutId id="2147485328" r:id="rId4"/>
    <p:sldLayoutId id="2147485329" r:id="rId5"/>
    <p:sldLayoutId id="2147485330" r:id="rId6"/>
    <p:sldLayoutId id="2147485331" r:id="rId7"/>
    <p:sldLayoutId id="2147485332" r:id="rId8"/>
    <p:sldLayoutId id="2147485333" r:id="rId9"/>
    <p:sldLayoutId id="2147485334" r:id="rId10"/>
    <p:sldLayoutId id="2147485335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tlas.web.cern.ch/Atlas/GROUPS/PHYSICS/CONFNOTES/ATLAS-CONF-2015-008/" TargetMode="External"/><Relationship Id="rId4" Type="http://schemas.openxmlformats.org/officeDocument/2006/relationships/hyperlink" Target="http://arxiv.org/abs/1411.3441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hyperlink" Target="http://arxiv.org/abs/1503.03643" TargetMode="Externa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Spin, Anomalous Couplings, CP structure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Rebeca Gonzalez Suarez</a:t>
            </a:r>
          </a:p>
          <a:p>
            <a:r>
              <a:rPr lang="en-US" sz="1600" dirty="0" smtClean="0"/>
              <a:t>University of Nebraska, Lincoln</a:t>
            </a:r>
          </a:p>
          <a:p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769" t="1660" r="1738" b="1639"/>
          <a:stretch/>
        </p:blipFill>
        <p:spPr>
          <a:xfrm>
            <a:off x="6559792" y="109048"/>
            <a:ext cx="1792086" cy="1795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6" y="224728"/>
            <a:ext cx="3960746" cy="13274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439924"/>
            <a:ext cx="5666462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Standard </a:t>
            </a:r>
            <a:r>
              <a:rPr lang="en-US" sz="2000" dirty="0"/>
              <a:t>Model at LHC, 21-24 Apr 2015, </a:t>
            </a:r>
            <a:endParaRPr lang="en-US" sz="2000" dirty="0" smtClean="0"/>
          </a:p>
          <a:p>
            <a:pPr algn="ctr"/>
            <a:r>
              <a:rPr lang="en-US" sz="2000" dirty="0" smtClean="0"/>
              <a:t>Galileo </a:t>
            </a:r>
            <a:r>
              <a:rPr lang="en-US" sz="2000" dirty="0" err="1"/>
              <a:t>Galilei</a:t>
            </a:r>
            <a:r>
              <a:rPr lang="en-US" sz="2000" dirty="0"/>
              <a:t> Institute, Florence (Italy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502" y="4698439"/>
            <a:ext cx="1877338" cy="1877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628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-1" r="-527"/>
          <a:stretch/>
        </p:blipFill>
        <p:spPr>
          <a:xfrm>
            <a:off x="2099713" y="1169831"/>
            <a:ext cx="6123268" cy="2895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4226"/>
          <a:stretch/>
        </p:blipFill>
        <p:spPr>
          <a:xfrm>
            <a:off x="2226383" y="4053917"/>
            <a:ext cx="6043632" cy="2790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508" y="1576919"/>
            <a:ext cx="1744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X→ZZ+WW+γγ</a:t>
            </a:r>
            <a:r>
              <a:rPr lang="en-US" sz="1600" dirty="0" smtClean="0"/>
              <a:t> combination for 2</a:t>
            </a:r>
            <a:r>
              <a:rPr lang="en-US" sz="1600" baseline="30000" dirty="0" smtClean="0"/>
              <a:t>+</a:t>
            </a:r>
            <a:r>
              <a:rPr lang="en-US" sz="1600" baseline="-25000" dirty="0" smtClean="0"/>
              <a:t>m</a:t>
            </a:r>
            <a:r>
              <a:rPr lang="en-US" sz="1600" dirty="0" smtClean="0"/>
              <a:t> model: graviton-like with minimal couplings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55448" y="4290873"/>
            <a:ext cx="1744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X→ZZ+WW+γγ</a:t>
            </a:r>
            <a:r>
              <a:rPr lang="en-US" sz="1600" dirty="0" smtClean="0"/>
              <a:t> combination for 2</a:t>
            </a:r>
            <a:r>
              <a:rPr lang="en-US" sz="1600" baseline="30000" dirty="0" smtClean="0"/>
              <a:t>+</a:t>
            </a:r>
            <a:r>
              <a:rPr lang="en-US" sz="1600" dirty="0" smtClean="0"/>
              <a:t> model for universal and non-universal couplings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0588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Exotic Spin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7" y="1192459"/>
            <a:ext cx="5664591" cy="2899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63" y="4044830"/>
            <a:ext cx="5371441" cy="7550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27192" y="1450094"/>
            <a:ext cx="2491221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All spin-</a:t>
            </a:r>
            <a:r>
              <a:rPr lang="en-US" sz="1600" dirty="0"/>
              <a:t>1</a:t>
            </a:r>
            <a:r>
              <a:rPr lang="en-US" sz="1600" dirty="0" smtClean="0"/>
              <a:t> </a:t>
            </a:r>
            <a:r>
              <a:rPr lang="en-US" sz="1600" dirty="0"/>
              <a:t>hypotheses </a:t>
            </a:r>
            <a:r>
              <a:rPr lang="en-US" sz="1600" dirty="0" smtClean="0"/>
              <a:t>excluded </a:t>
            </a:r>
            <a:r>
              <a:rPr lang="en-US" sz="1600" dirty="0"/>
              <a:t>at </a:t>
            </a:r>
            <a:r>
              <a:rPr lang="en-US" sz="1600" dirty="0" smtClean="0"/>
              <a:t>&gt; 99.999</a:t>
            </a:r>
            <a:r>
              <a:rPr lang="en-US" sz="1600" dirty="0"/>
              <a:t>% </a:t>
            </a:r>
            <a:r>
              <a:rPr lang="en-US" sz="1600" dirty="0" smtClean="0"/>
              <a:t>CL , Spin-2 boson 2</a:t>
            </a:r>
            <a:r>
              <a:rPr lang="en-US" sz="1600" baseline="30000" dirty="0" smtClean="0"/>
              <a:t>+</a:t>
            </a:r>
            <a:r>
              <a:rPr lang="en-US" sz="1600" baseline="-25000" dirty="0" smtClean="0"/>
              <a:t>m</a:t>
            </a:r>
            <a:r>
              <a:rPr lang="en-US" sz="1600" dirty="0" smtClean="0"/>
              <a:t>, excluded </a:t>
            </a:r>
            <a:r>
              <a:rPr lang="en-US" sz="1600" dirty="0"/>
              <a:t>at a 99.87% CL, </a:t>
            </a:r>
            <a:r>
              <a:rPr lang="en-US" sz="1600" dirty="0" smtClean="0"/>
              <a:t>other </a:t>
            </a:r>
            <a:r>
              <a:rPr lang="en-US" sz="1600" dirty="0"/>
              <a:t>spin</a:t>
            </a:r>
            <a:r>
              <a:rPr lang="en-US" sz="1600" dirty="0" smtClean="0"/>
              <a:t>-</a:t>
            </a:r>
            <a:r>
              <a:rPr lang="en-US" sz="1600" dirty="0"/>
              <a:t>2</a:t>
            </a:r>
            <a:r>
              <a:rPr lang="en-US" sz="1600" dirty="0" smtClean="0"/>
              <a:t> </a:t>
            </a:r>
            <a:r>
              <a:rPr lang="en-US" sz="1600" dirty="0"/>
              <a:t>hypotheses </a:t>
            </a:r>
            <a:r>
              <a:rPr lang="en-US" sz="1600" dirty="0" smtClean="0"/>
              <a:t>excluded </a:t>
            </a:r>
            <a:r>
              <a:rPr lang="en-US" sz="1600" dirty="0"/>
              <a:t>at a </a:t>
            </a:r>
            <a:r>
              <a:rPr lang="en-US" sz="1600" dirty="0" smtClean="0"/>
              <a:t>≥99</a:t>
            </a:r>
            <a:r>
              <a:rPr lang="en-US" sz="1600" dirty="0"/>
              <a:t>% </a:t>
            </a:r>
            <a:r>
              <a:rPr lang="en-US" sz="1600" dirty="0" smtClean="0"/>
              <a:t>CL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" y="5068532"/>
            <a:ext cx="5691044" cy="16349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57793" y="5294285"/>
            <a:ext cx="2491221" cy="10772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/>
              <a:t>A</a:t>
            </a:r>
            <a:r>
              <a:rPr lang="en-US" sz="1600" dirty="0" smtClean="0"/>
              <a:t>ll </a:t>
            </a:r>
            <a:r>
              <a:rPr lang="en-US" sz="1600" dirty="0"/>
              <a:t>considered non-SM </a:t>
            </a:r>
            <a:r>
              <a:rPr lang="en-US" sz="1600" dirty="0" smtClean="0"/>
              <a:t>spin hypotheses </a:t>
            </a:r>
            <a:r>
              <a:rPr lang="en-US" sz="1600" dirty="0" smtClean="0"/>
              <a:t>excluded at &gt; 99</a:t>
            </a:r>
            <a:r>
              <a:rPr lang="en-US" sz="1600" dirty="0"/>
              <a:t>% CL in </a:t>
            </a:r>
            <a:r>
              <a:rPr lang="en-US" sz="1600" dirty="0" smtClean="0"/>
              <a:t>favor </a:t>
            </a:r>
            <a:r>
              <a:rPr lang="en-US" sz="1600" dirty="0"/>
              <a:t>of the </a:t>
            </a:r>
            <a:r>
              <a:rPr lang="en-US" sz="1600" dirty="0" smtClean="0"/>
              <a:t>SM</a:t>
            </a:r>
            <a:endParaRPr lang="en-US" sz="1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721" y="4902274"/>
            <a:ext cx="1243221" cy="416681"/>
          </a:xfrm>
          <a:prstGeom prst="rect">
            <a:avLst/>
          </a:prstGeom>
          <a:ln>
            <a:solidFill>
              <a:srgbClr val="4E67C8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769" t="1660" r="1738" b="1639"/>
          <a:stretch/>
        </p:blipFill>
        <p:spPr>
          <a:xfrm>
            <a:off x="7644842" y="958942"/>
            <a:ext cx="542095" cy="543264"/>
          </a:xfrm>
          <a:prstGeom prst="rect">
            <a:avLst/>
          </a:prstGeom>
          <a:ln>
            <a:solidFill>
              <a:srgbClr val="4E67C8"/>
            </a:solidFill>
          </a:ln>
        </p:spPr>
      </p:pic>
    </p:spTree>
    <p:extLst>
      <p:ext uri="{BB962C8B-B14F-4D97-AF65-F5344CB8AC3E}">
        <p14:creationId xmlns:p14="http://schemas.microsoft.com/office/powerpoint/2010/main" val="159231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Anomalous Couplings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/>
              <a:t>Both ATLAS and CMS </a:t>
            </a:r>
            <a:r>
              <a:rPr lang="en-US" sz="1800" b="1" dirty="0">
                <a:solidFill>
                  <a:srgbClr val="5DCEAF"/>
                </a:solidFill>
              </a:rPr>
              <a:t>exclude all the exotic spin 1 and 2 </a:t>
            </a:r>
            <a:r>
              <a:rPr lang="en-US" sz="1800" b="1" dirty="0" smtClean="0">
                <a:solidFill>
                  <a:srgbClr val="5DCEAF"/>
                </a:solidFill>
              </a:rPr>
              <a:t>hypotheses tested </a:t>
            </a:r>
            <a:r>
              <a:rPr lang="en-US" sz="1800" b="1" dirty="0">
                <a:solidFill>
                  <a:srgbClr val="5DCEAF"/>
                </a:solidFill>
              </a:rPr>
              <a:t>at 99%CL or </a:t>
            </a:r>
            <a:r>
              <a:rPr lang="en-US" sz="1800" b="1" dirty="0" smtClean="0">
                <a:solidFill>
                  <a:srgbClr val="5DCEAF"/>
                </a:solidFill>
              </a:rPr>
              <a:t>higher</a:t>
            </a:r>
          </a:p>
          <a:p>
            <a:endParaRPr lang="en-US" sz="1800" b="1" dirty="0">
              <a:solidFill>
                <a:srgbClr val="5DCEAF"/>
              </a:solidFill>
            </a:endParaRPr>
          </a:p>
          <a:p>
            <a:r>
              <a:rPr lang="en-US" sz="1800" b="1" dirty="0" smtClean="0"/>
              <a:t>The new boson </a:t>
            </a:r>
            <a:r>
              <a:rPr lang="en-US" sz="1800" b="1" dirty="0"/>
              <a:t>has spin </a:t>
            </a:r>
            <a:r>
              <a:rPr lang="en-US" sz="1800" b="1" dirty="0" smtClean="0"/>
              <a:t>0</a:t>
            </a:r>
          </a:p>
          <a:p>
            <a:pPr lvl="1"/>
            <a:r>
              <a:rPr lang="en-US" sz="1800" dirty="0" smtClean="0"/>
              <a:t>Pure pseudoscalar hypothesis, </a:t>
            </a:r>
            <a:r>
              <a:rPr lang="en-US" sz="1800" dirty="0"/>
              <a:t>0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,  </a:t>
            </a:r>
            <a:r>
              <a:rPr lang="en-US" sz="1800" dirty="0"/>
              <a:t>ruled </a:t>
            </a:r>
            <a:r>
              <a:rPr lang="en-US" sz="1800" dirty="0" smtClean="0"/>
              <a:t>out</a:t>
            </a:r>
          </a:p>
          <a:p>
            <a:pPr lvl="1"/>
            <a:r>
              <a:rPr lang="en-US" sz="1800" dirty="0" smtClean="0"/>
              <a:t>It </a:t>
            </a:r>
            <a:r>
              <a:rPr lang="en-US" sz="1800" dirty="0" smtClean="0"/>
              <a:t>appears </a:t>
            </a:r>
            <a:r>
              <a:rPr lang="en-US" sz="1800" dirty="0"/>
              <a:t>to be </a:t>
            </a:r>
            <a:r>
              <a:rPr lang="en-US" sz="1800" dirty="0" smtClean="0"/>
              <a:t>compatible with the </a:t>
            </a:r>
            <a:r>
              <a:rPr lang="en-US" sz="1800" b="1" dirty="0" smtClean="0"/>
              <a:t>J</a:t>
            </a:r>
            <a:r>
              <a:rPr lang="en-US" sz="1800" b="1" baseline="30000" dirty="0" smtClean="0"/>
              <a:t>CP</a:t>
            </a:r>
            <a:r>
              <a:rPr lang="en-US" sz="1800" b="1" dirty="0"/>
              <a:t>=0</a:t>
            </a:r>
            <a:r>
              <a:rPr lang="en-US" sz="1800" b="1" baseline="30000" dirty="0"/>
              <a:t>++</a:t>
            </a:r>
            <a:r>
              <a:rPr lang="en-US" sz="1800" dirty="0"/>
              <a:t> </a:t>
            </a:r>
            <a:r>
              <a:rPr lang="en-US" sz="1800" dirty="0" smtClean="0"/>
              <a:t>SM state </a:t>
            </a:r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1800" dirty="0"/>
              <a:t>It still could be a mixture of CP states </a:t>
            </a:r>
            <a:r>
              <a:rPr lang="en-US" sz="1800" dirty="0" smtClean="0"/>
              <a:t>→ the </a:t>
            </a:r>
            <a:r>
              <a:rPr lang="en-US" sz="1800" dirty="0"/>
              <a:t>couplings to gauge bosons could have small </a:t>
            </a:r>
            <a:r>
              <a:rPr lang="en-US" sz="1800" b="1" dirty="0">
                <a:solidFill>
                  <a:schemeClr val="accent1"/>
                </a:solidFill>
              </a:rPr>
              <a:t>anomalous components </a:t>
            </a:r>
            <a:endParaRPr lang="en-US" sz="1800" b="1" dirty="0" smtClean="0">
              <a:solidFill>
                <a:schemeClr val="accent1"/>
              </a:solidFill>
            </a:endParaRPr>
          </a:p>
          <a:p>
            <a:pPr lvl="1"/>
            <a:r>
              <a:rPr lang="en-US" sz="1800" dirty="0" smtClean="0"/>
              <a:t>We need </a:t>
            </a:r>
            <a:r>
              <a:rPr lang="en-US" sz="1800" b="1" dirty="0">
                <a:solidFill>
                  <a:schemeClr val="accent2"/>
                </a:solidFill>
              </a:rPr>
              <a:t>t</a:t>
            </a:r>
            <a:r>
              <a:rPr lang="en-US" sz="1800" b="1" dirty="0" smtClean="0">
                <a:solidFill>
                  <a:schemeClr val="accent2"/>
                </a:solidFill>
              </a:rPr>
              <a:t>o </a:t>
            </a:r>
            <a:r>
              <a:rPr lang="en-US" sz="1800" b="1" dirty="0" smtClean="0">
                <a:solidFill>
                  <a:schemeClr val="accent2"/>
                </a:solidFill>
              </a:rPr>
              <a:t>study the tensor structure of the HVV interaction </a:t>
            </a:r>
            <a:endParaRPr lang="en-US" sz="1800" b="1" dirty="0" smtClean="0">
              <a:solidFill>
                <a:schemeClr val="accent2"/>
              </a:solidFill>
            </a:endParaRPr>
          </a:p>
          <a:p>
            <a:pPr lvl="1"/>
            <a:endParaRPr lang="en-US" sz="1800" b="1" dirty="0" smtClean="0">
              <a:solidFill>
                <a:schemeClr val="accent2"/>
              </a:solidFill>
            </a:endParaRPr>
          </a:p>
          <a:p>
            <a:r>
              <a:rPr lang="en-US" sz="1800" dirty="0"/>
              <a:t>H</a:t>
            </a:r>
            <a:r>
              <a:rPr lang="en-US" sz="1800" dirty="0" smtClean="0"/>
              <a:t>ypothesis </a:t>
            </a:r>
            <a:r>
              <a:rPr lang="en-US" sz="1800" dirty="0" smtClean="0"/>
              <a:t>testing  is not sufficient → </a:t>
            </a:r>
            <a:r>
              <a:rPr lang="en-US" sz="1800" b="1" dirty="0" smtClean="0"/>
              <a:t>parameter measurement</a:t>
            </a:r>
          </a:p>
          <a:p>
            <a:pPr lvl="1"/>
            <a:r>
              <a:rPr lang="en-US" sz="1800" dirty="0" smtClean="0"/>
              <a:t>ATLAS and CMS follow similar routes while </a:t>
            </a:r>
            <a:r>
              <a:rPr lang="en-US" sz="1800" dirty="0" smtClean="0"/>
              <a:t>measuring slightly  </a:t>
            </a:r>
            <a:r>
              <a:rPr lang="en-US" sz="1800" dirty="0" smtClean="0"/>
              <a:t>different parameters</a:t>
            </a:r>
          </a:p>
          <a:p>
            <a:pPr marL="274320" lvl="1" indent="0">
              <a:buNone/>
            </a:pPr>
            <a:r>
              <a:rPr lang="en-US" sz="1800" dirty="0" smtClean="0"/>
              <a:t> 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7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79" y="2220627"/>
            <a:ext cx="7523836" cy="12789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Spin-0: CMS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decay amplitude for a spin-0 boson to a pair of V bosons can be described as: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411480" lvl="1" indent="0">
              <a:buNone/>
            </a:pPr>
            <a:endParaRPr lang="en-US" sz="1400" dirty="0" smtClean="0">
              <a:solidFill>
                <a:schemeClr val="tx2"/>
              </a:solidFill>
            </a:endParaRPr>
          </a:p>
          <a:p>
            <a:pPr marL="411480" lvl="1" indent="0">
              <a:buNone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800" dirty="0" smtClean="0"/>
              <a:t>We choose a </a:t>
            </a:r>
            <a:r>
              <a:rPr lang="en-US" sz="1800" dirty="0" smtClean="0"/>
              <a:t>parameterization </a:t>
            </a:r>
            <a:r>
              <a:rPr lang="en-US" sz="1800" dirty="0"/>
              <a:t>that relates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cross </a:t>
            </a:r>
            <a:r>
              <a:rPr lang="en-US" sz="1800" dirty="0">
                <a:solidFill>
                  <a:srgbClr val="000000"/>
                </a:solidFill>
              </a:rPr>
              <a:t>sections </a:t>
            </a:r>
            <a:r>
              <a:rPr lang="en-US" sz="1800" dirty="0" smtClean="0">
                <a:solidFill>
                  <a:srgbClr val="000000"/>
                </a:solidFill>
              </a:rPr>
              <a:t>fractions (</a:t>
            </a:r>
            <a:r>
              <a:rPr lang="en-US" sz="1800" b="1" dirty="0">
                <a:solidFill>
                  <a:srgbClr val="FF0000"/>
                </a:solidFill>
              </a:rPr>
              <a:t>f</a:t>
            </a:r>
            <a:r>
              <a:rPr lang="en-US" sz="1800" b="1" baseline="-25000" dirty="0">
                <a:solidFill>
                  <a:srgbClr val="FF0000"/>
                </a:solidFill>
              </a:rPr>
              <a:t>a2</a:t>
            </a:r>
            <a:r>
              <a:rPr lang="en-US" sz="1800" dirty="0"/>
              <a:t>,</a:t>
            </a:r>
            <a:r>
              <a:rPr lang="en-US" sz="1800" b="1" dirty="0">
                <a:solidFill>
                  <a:srgbClr val="009DD9"/>
                </a:solidFill>
              </a:rPr>
              <a:t> </a:t>
            </a:r>
            <a:r>
              <a:rPr lang="en-US" sz="1800" b="1" dirty="0">
                <a:solidFill>
                  <a:srgbClr val="008000"/>
                </a:solidFill>
              </a:rPr>
              <a:t>f</a:t>
            </a:r>
            <a:r>
              <a:rPr lang="en-US" sz="1800" b="1" baseline="-25000" dirty="0">
                <a:solidFill>
                  <a:srgbClr val="008000"/>
                </a:solidFill>
              </a:rPr>
              <a:t>a3</a:t>
            </a:r>
            <a:r>
              <a:rPr lang="en-US" sz="1800" dirty="0"/>
              <a:t>,</a:t>
            </a:r>
            <a:r>
              <a:rPr lang="en-US" sz="1800" b="1" dirty="0">
                <a:solidFill>
                  <a:srgbClr val="009DD9"/>
                </a:solidFill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f</a:t>
            </a:r>
            <a:r>
              <a:rPr lang="en-US" sz="1800" b="1" baseline="-25000" dirty="0" smtClean="0">
                <a:solidFill>
                  <a:srgbClr val="0000FF"/>
                </a:solidFill>
              </a:rPr>
              <a:t>Λ1</a:t>
            </a:r>
            <a:r>
              <a:rPr lang="en-US" sz="1800" dirty="0" smtClean="0">
                <a:solidFill>
                  <a:srgbClr val="000000"/>
                </a:solidFill>
              </a:rPr>
              <a:t>) to </a:t>
            </a:r>
            <a:r>
              <a:rPr lang="en-US" sz="1800" dirty="0" smtClean="0">
                <a:solidFill>
                  <a:srgbClr val="FF0000"/>
                </a:solidFill>
              </a:rPr>
              <a:t>a</a:t>
            </a:r>
            <a:r>
              <a:rPr lang="en-US" sz="1800" baseline="-25000" dirty="0" smtClean="0">
                <a:solidFill>
                  <a:srgbClr val="FF0000"/>
                </a:solidFill>
              </a:rPr>
              <a:t>2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rgbClr val="008000"/>
                </a:solidFill>
              </a:rPr>
              <a:t>a</a:t>
            </a:r>
            <a:r>
              <a:rPr lang="en-US" sz="1800" baseline="-25000" dirty="0" smtClean="0">
                <a:solidFill>
                  <a:srgbClr val="008000"/>
                </a:solidFill>
              </a:rPr>
              <a:t>3</a:t>
            </a:r>
            <a:r>
              <a:rPr lang="en-US" sz="1800" dirty="0" smtClean="0"/>
              <a:t>, and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</a:rPr>
              <a:t>Λ</a:t>
            </a:r>
            <a:r>
              <a:rPr lang="en-US" sz="1800" baseline="-25000" dirty="0" smtClean="0">
                <a:solidFill>
                  <a:srgbClr val="0000FF"/>
                </a:solidFill>
              </a:rPr>
              <a:t>1</a:t>
            </a:r>
          </a:p>
          <a:p>
            <a:endParaRPr lang="en-US" sz="1800" dirty="0">
              <a:solidFill>
                <a:schemeClr val="accent2"/>
              </a:solidFill>
            </a:endParaRP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err="1" smtClean="0"/>
              <a:t>σ</a:t>
            </a:r>
            <a:r>
              <a:rPr lang="en-US" sz="1800" baseline="-25000" dirty="0" err="1" smtClean="0"/>
              <a:t>i</a:t>
            </a:r>
            <a:r>
              <a:rPr lang="en-US" sz="1800" dirty="0" smtClean="0"/>
              <a:t> in </a:t>
            </a:r>
            <a:r>
              <a:rPr lang="en-US" sz="1800" dirty="0" smtClean="0"/>
              <a:t>each </a:t>
            </a:r>
            <a:r>
              <a:rPr lang="en-US" sz="1800" dirty="0" smtClean="0"/>
              <a:t>case corresponds to </a:t>
            </a:r>
            <a:r>
              <a:rPr lang="en-US" sz="1800" dirty="0" err="1"/>
              <a:t>a</a:t>
            </a:r>
            <a:r>
              <a:rPr lang="en-US" sz="1800" baseline="-25000" dirty="0" err="1"/>
              <a:t>i</a:t>
            </a:r>
            <a:r>
              <a:rPr lang="en-US" sz="1800" dirty="0"/>
              <a:t> = 1 and </a:t>
            </a:r>
            <a:r>
              <a:rPr lang="en-US" sz="1800" dirty="0" err="1"/>
              <a:t>a</a:t>
            </a:r>
            <a:r>
              <a:rPr lang="en-US" sz="1800" baseline="-25000" dirty="0" err="1"/>
              <a:t>j≠I</a:t>
            </a:r>
            <a:r>
              <a:rPr lang="en-US" sz="1800" baseline="-25000" dirty="0"/>
              <a:t> </a:t>
            </a:r>
            <a:r>
              <a:rPr lang="en-US" sz="1800" dirty="0"/>
              <a:t>= </a:t>
            </a:r>
            <a:r>
              <a:rPr lang="en-US" sz="1800" dirty="0" smtClean="0"/>
              <a:t>0</a:t>
            </a:r>
            <a:endParaRPr lang="en-US" sz="1800" dirty="0"/>
          </a:p>
          <a:p>
            <a:r>
              <a:rPr lang="en-US" sz="1800" b="1" dirty="0" smtClean="0"/>
              <a:t>f</a:t>
            </a:r>
            <a:r>
              <a:rPr lang="en-US" sz="1800" b="1" baseline="-25000" dirty="0" smtClean="0"/>
              <a:t>a1</a:t>
            </a:r>
            <a:r>
              <a:rPr lang="en-US" sz="1800" b="1" dirty="0" smtClean="0"/>
              <a:t> </a:t>
            </a:r>
            <a:r>
              <a:rPr lang="en-US" sz="1800" b="1" dirty="0"/>
              <a:t>=</a:t>
            </a:r>
            <a:r>
              <a:rPr lang="en-US" sz="1800" b="1" dirty="0">
                <a:solidFill>
                  <a:srgbClr val="000000"/>
                </a:solidFill>
              </a:rPr>
              <a:t> 1-</a:t>
            </a:r>
            <a:r>
              <a:rPr lang="en-US" sz="1800" b="1" dirty="0">
                <a:solidFill>
                  <a:srgbClr val="FF0000"/>
                </a:solidFill>
              </a:rPr>
              <a:t>f</a:t>
            </a:r>
            <a:r>
              <a:rPr lang="en-US" sz="1800" b="1" baseline="-25000" dirty="0">
                <a:solidFill>
                  <a:srgbClr val="FF0000"/>
                </a:solidFill>
              </a:rPr>
              <a:t>a2</a:t>
            </a:r>
            <a:r>
              <a:rPr lang="en-US" sz="1800" b="1" dirty="0"/>
              <a:t>-</a:t>
            </a:r>
            <a:r>
              <a:rPr lang="en-US" sz="1800" b="1" dirty="0">
                <a:solidFill>
                  <a:srgbClr val="008000"/>
                </a:solidFill>
              </a:rPr>
              <a:t>f</a:t>
            </a:r>
            <a:r>
              <a:rPr lang="en-US" sz="1800" b="1" baseline="-25000" dirty="0">
                <a:solidFill>
                  <a:srgbClr val="008000"/>
                </a:solidFill>
              </a:rPr>
              <a:t>a3</a:t>
            </a:r>
            <a:r>
              <a:rPr lang="en-US" sz="1800" b="1" dirty="0"/>
              <a:t>-</a:t>
            </a:r>
            <a:r>
              <a:rPr lang="en-US" sz="1800" b="1" dirty="0">
                <a:solidFill>
                  <a:srgbClr val="0000FF"/>
                </a:solidFill>
              </a:rPr>
              <a:t>f</a:t>
            </a:r>
            <a:r>
              <a:rPr lang="en-US" sz="1800" b="1" baseline="-25000" dirty="0">
                <a:solidFill>
                  <a:srgbClr val="0000FF"/>
                </a:solidFill>
              </a:rPr>
              <a:t>Λ1</a:t>
            </a:r>
            <a:r>
              <a:rPr lang="en-US" sz="1800" b="1" dirty="0"/>
              <a:t>-</a:t>
            </a:r>
            <a:r>
              <a:rPr lang="en-US" sz="1800" b="1" dirty="0" smtClean="0"/>
              <a:t>…</a:t>
            </a:r>
            <a:r>
              <a:rPr lang="en-US" sz="1800" dirty="0" smtClean="0"/>
              <a:t> </a:t>
            </a:r>
            <a:r>
              <a:rPr lang="en-US" sz="1800" dirty="0"/>
              <a:t>is the SM </a:t>
            </a:r>
            <a:r>
              <a:rPr lang="en-US" sz="1800" dirty="0" smtClean="0"/>
              <a:t>contribution </a:t>
            </a:r>
            <a:r>
              <a:rPr lang="en-US" sz="1800" dirty="0" smtClean="0"/>
              <a:t>→ expected </a:t>
            </a:r>
            <a:r>
              <a:rPr lang="en-US" sz="1800" dirty="0" smtClean="0"/>
              <a:t>to </a:t>
            </a:r>
            <a:r>
              <a:rPr lang="en-US" sz="1800" dirty="0" smtClean="0"/>
              <a:t>dominate</a:t>
            </a:r>
            <a:endParaRPr lang="en-US" sz="1800" dirty="0"/>
          </a:p>
          <a:p>
            <a:r>
              <a:rPr lang="en-US" sz="1800" dirty="0" smtClean="0"/>
              <a:t>For a </a:t>
            </a:r>
            <a:r>
              <a:rPr lang="en-US" sz="1800" b="1" dirty="0">
                <a:solidFill>
                  <a:schemeClr val="tx2"/>
                </a:solidFill>
              </a:rPr>
              <a:t>measured value of </a:t>
            </a:r>
            <a:r>
              <a:rPr lang="en-US" sz="1800" b="1" dirty="0" err="1" smtClean="0">
                <a:solidFill>
                  <a:schemeClr val="tx2"/>
                </a:solidFill>
              </a:rPr>
              <a:t>f</a:t>
            </a:r>
            <a:r>
              <a:rPr lang="en-US" sz="1800" b="1" baseline="-25000" dirty="0" err="1" smtClean="0">
                <a:solidFill>
                  <a:schemeClr val="tx2"/>
                </a:solidFill>
              </a:rPr>
              <a:t>x</a:t>
            </a:r>
            <a:r>
              <a:rPr lang="en-US" sz="1800" dirty="0" smtClean="0"/>
              <a:t> → possible to extract </a:t>
            </a:r>
            <a:r>
              <a:rPr lang="en-US" sz="1800" dirty="0"/>
              <a:t>the </a:t>
            </a:r>
            <a:r>
              <a:rPr lang="en-US" sz="1800" dirty="0" smtClean="0"/>
              <a:t>ratio </a:t>
            </a:r>
            <a:r>
              <a:rPr lang="en-US" sz="1800" dirty="0" err="1" smtClean="0"/>
              <a:t>a</a:t>
            </a:r>
            <a:r>
              <a:rPr lang="en-US" sz="1800" baseline="-25000" dirty="0" err="1" smtClean="0"/>
              <a:t>i</a:t>
            </a:r>
            <a:r>
              <a:rPr lang="en-US" sz="1800" dirty="0" smtClean="0"/>
              <a:t>/a</a:t>
            </a:r>
            <a:r>
              <a:rPr lang="en-US" sz="1800" baseline="-25000" dirty="0" smtClean="0"/>
              <a:t>1</a:t>
            </a:r>
            <a:endParaRPr lang="en-US" sz="1800" baseline="-250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b="1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5389"/>
          <a:stretch/>
        </p:blipFill>
        <p:spPr>
          <a:xfrm>
            <a:off x="1373320" y="4538252"/>
            <a:ext cx="5780410" cy="6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7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42" y="2588300"/>
            <a:ext cx="3035187" cy="3040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scans of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x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L</a:t>
            </a:r>
            <a:r>
              <a:rPr lang="en-US" sz="1800" b="1" dirty="0" smtClean="0">
                <a:solidFill>
                  <a:schemeClr val="accent2"/>
                </a:solidFill>
              </a:rPr>
              <a:t>ikelihood scans for </a:t>
            </a:r>
            <a:r>
              <a:rPr lang="en-US" sz="1800" b="1" dirty="0" smtClean="0">
                <a:solidFill>
                  <a:schemeClr val="accent2"/>
                </a:solidFill>
              </a:rPr>
              <a:t>the three </a:t>
            </a:r>
            <a:r>
              <a:rPr lang="en-US" sz="1800" b="1" dirty="0" smtClean="0">
                <a:solidFill>
                  <a:schemeClr val="accent2"/>
                </a:solidFill>
              </a:rPr>
              <a:t>effective fractions </a:t>
            </a:r>
            <a:r>
              <a:rPr lang="en-US" sz="1800" dirty="0" smtClean="0"/>
              <a:t>for H→</a:t>
            </a:r>
            <a:r>
              <a:rPr lang="en-US" sz="1800" dirty="0" smtClean="0"/>
              <a:t>ZZ→4l </a:t>
            </a:r>
            <a:r>
              <a:rPr lang="en-US" sz="1800" dirty="0" smtClean="0"/>
              <a:t>(most </a:t>
            </a:r>
            <a:r>
              <a:rPr lang="en-US" sz="1800" dirty="0" smtClean="0"/>
              <a:t>sensitive channel) in the most representative scenario</a:t>
            </a:r>
            <a:endParaRPr lang="en-US" sz="1800" b="1" baseline="-25000" dirty="0">
              <a:solidFill>
                <a:srgbClr val="009DD9"/>
              </a:solidFill>
            </a:endParaRPr>
          </a:p>
          <a:p>
            <a:pPr lvl="1"/>
            <a:r>
              <a:rPr lang="en-US" sz="1800" dirty="0" smtClean="0"/>
              <a:t>Couplings </a:t>
            </a:r>
            <a:r>
              <a:rPr lang="en-US" sz="1800" dirty="0"/>
              <a:t>constrained to be </a:t>
            </a:r>
            <a:r>
              <a:rPr lang="en-US" sz="1800" dirty="0" smtClean="0"/>
              <a:t>real, o</a:t>
            </a:r>
            <a:r>
              <a:rPr lang="en-US" sz="1800" dirty="0" smtClean="0"/>
              <a:t>ther couplings </a:t>
            </a:r>
            <a:r>
              <a:rPr lang="en-US" sz="1800" dirty="0"/>
              <a:t>fixed to the </a:t>
            </a:r>
            <a:r>
              <a:rPr lang="en-US" sz="1800" dirty="0" smtClean="0"/>
              <a:t>SM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759" y="5601127"/>
            <a:ext cx="2106686" cy="380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188"/>
          <a:stretch/>
        </p:blipFill>
        <p:spPr>
          <a:xfrm>
            <a:off x="2754565" y="2607281"/>
            <a:ext cx="2894359" cy="2964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6" y="2537607"/>
            <a:ext cx="2978615" cy="29786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7640" y="5682873"/>
            <a:ext cx="3413850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 Full set of scans available,  e.g. allowing complex phases. fitting more than one parameter at a time …</a:t>
            </a:r>
          </a:p>
          <a:p>
            <a:pPr algn="ctr"/>
            <a:r>
              <a:rPr lang="en-US" sz="1400" dirty="0" smtClean="0"/>
              <a:t>→ all consistent with the SM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612215" y="6085008"/>
            <a:ext cx="3791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cos</a:t>
            </a:r>
            <a:r>
              <a:rPr lang="en-US" sz="1400" dirty="0" err="1" smtClean="0">
                <a:latin typeface="Times"/>
                <a:cs typeface="Times"/>
              </a:rPr>
              <a:t>φ</a:t>
            </a:r>
            <a:r>
              <a:rPr lang="en-US" sz="1400" dirty="0" smtClean="0"/>
              <a:t> </a:t>
            </a:r>
            <a:r>
              <a:rPr lang="en-US" sz="1400" dirty="0"/>
              <a:t>term </a:t>
            </a:r>
            <a:r>
              <a:rPr lang="en-US" sz="1400" dirty="0" smtClean="0"/>
              <a:t>allows for </a:t>
            </a:r>
            <a:r>
              <a:rPr lang="en-US" sz="1400" dirty="0"/>
              <a:t>a signed quantity </a:t>
            </a:r>
            <a:endParaRPr lang="en-US" sz="1400" dirty="0" smtClean="0"/>
          </a:p>
          <a:p>
            <a:pPr algn="r"/>
            <a:r>
              <a:rPr lang="en-US" sz="1400" dirty="0" err="1" smtClean="0"/>
              <a:t>cos</a:t>
            </a:r>
            <a:r>
              <a:rPr lang="en-US" sz="1400" dirty="0" err="1" smtClean="0">
                <a:latin typeface="Times"/>
                <a:cs typeface="Times"/>
              </a:rPr>
              <a:t>φ</a:t>
            </a:r>
            <a:r>
              <a:rPr lang="en-US" sz="1400" dirty="0"/>
              <a:t>= −1 (π) or +1 (0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67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H→ZZ </a:t>
            </a:r>
            <a:r>
              <a:rPr lang="en-US" dirty="0" smtClean="0"/>
              <a:t>and </a:t>
            </a:r>
            <a:r>
              <a:rPr lang="en-US" dirty="0" smtClean="0">
                <a:latin typeface="+mn-lt"/>
              </a:rPr>
              <a:t>H→WW </a:t>
            </a:r>
            <a:r>
              <a:rPr lang="en-US" dirty="0" smtClean="0"/>
              <a:t>combination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G</a:t>
            </a:r>
            <a:r>
              <a:rPr lang="en-US" sz="1800" dirty="0" smtClean="0"/>
              <a:t>eneral relationship between HWW and HZZ </a:t>
            </a:r>
            <a:r>
              <a:rPr lang="en-US" sz="1800" dirty="0" smtClean="0"/>
              <a:t>couplings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pPr marL="182880" lvl="1"/>
            <a:r>
              <a:rPr lang="en-US" sz="1800" dirty="0" err="1" smtClean="0"/>
              <a:t>f</a:t>
            </a:r>
            <a:r>
              <a:rPr lang="en-US" sz="1800" baseline="-25000" dirty="0" err="1" smtClean="0"/>
              <a:t>ai</a:t>
            </a:r>
            <a:r>
              <a:rPr lang="en-US" sz="1800" dirty="0" smtClean="0"/>
              <a:t> can then be written as a function of </a:t>
            </a:r>
            <a:r>
              <a:rPr lang="en-US" sz="1800" dirty="0" err="1" smtClean="0"/>
              <a:t>f</a:t>
            </a:r>
            <a:r>
              <a:rPr lang="en-US" sz="1800" baseline="-25000" dirty="0" err="1" smtClean="0"/>
              <a:t>ai</a:t>
            </a:r>
            <a:r>
              <a:rPr lang="en-US" sz="1800" baseline="30000" dirty="0" err="1" smtClean="0"/>
              <a:t>WW</a:t>
            </a:r>
            <a:r>
              <a:rPr lang="en-US" sz="1800" dirty="0" smtClean="0"/>
              <a:t> via </a:t>
            </a:r>
            <a:r>
              <a:rPr lang="en-US" sz="1800" dirty="0" err="1"/>
              <a:t>R</a:t>
            </a:r>
            <a:r>
              <a:rPr lang="en-US" sz="1800" baseline="-25000" dirty="0" err="1" smtClean="0"/>
              <a:t>ai</a:t>
            </a:r>
            <a:endParaRPr lang="en-US" sz="1800" baseline="-25000" dirty="0" smtClean="0"/>
          </a:p>
          <a:p>
            <a:pPr marL="182880" lvl="1"/>
            <a:r>
              <a:rPr lang="en-US" sz="1800" dirty="0" smtClean="0"/>
              <a:t>Two </a:t>
            </a:r>
            <a:r>
              <a:rPr lang="en-US" sz="1800" dirty="0" smtClean="0"/>
              <a:t>scenarios for combination: </a:t>
            </a:r>
            <a:r>
              <a:rPr lang="en-US" sz="1800" dirty="0" smtClean="0">
                <a:solidFill>
                  <a:srgbClr val="FF0000"/>
                </a:solidFill>
              </a:rPr>
              <a:t>arbitrary </a:t>
            </a:r>
            <a:r>
              <a:rPr lang="en-US" sz="1800" dirty="0">
                <a:solidFill>
                  <a:srgbClr val="FF0000"/>
                </a:solidFill>
              </a:rPr>
              <a:t>relationship between </a:t>
            </a:r>
            <a:r>
              <a:rPr lang="en-US" sz="1800" dirty="0" smtClean="0">
                <a:solidFill>
                  <a:srgbClr val="FF0000"/>
                </a:solidFill>
              </a:rPr>
              <a:t>a</a:t>
            </a:r>
            <a:r>
              <a:rPr lang="en-US" sz="1800" baseline="-25000" dirty="0" smtClean="0">
                <a:solidFill>
                  <a:srgbClr val="FF0000"/>
                </a:solidFill>
              </a:rPr>
              <a:t>1</a:t>
            </a:r>
            <a:r>
              <a:rPr lang="en-US" sz="1800" dirty="0" smtClean="0">
                <a:solidFill>
                  <a:srgbClr val="FF0000"/>
                </a:solidFill>
              </a:rPr>
              <a:t> for W </a:t>
            </a:r>
            <a:r>
              <a:rPr lang="en-US" sz="1800" dirty="0">
                <a:solidFill>
                  <a:srgbClr val="FF0000"/>
                </a:solidFill>
              </a:rPr>
              <a:t>and </a:t>
            </a:r>
            <a:r>
              <a:rPr lang="en-US" sz="1800" dirty="0" smtClean="0">
                <a:solidFill>
                  <a:srgbClr val="FF0000"/>
                </a:solidFill>
              </a:rPr>
              <a:t>Z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or </a:t>
            </a:r>
            <a:r>
              <a:rPr lang="en-US" sz="1800" dirty="0">
                <a:solidFill>
                  <a:srgbClr val="FF00FF"/>
                </a:solidFill>
              </a:rPr>
              <a:t>custodial symmetry </a:t>
            </a:r>
            <a:endParaRPr lang="en-US" sz="1800" dirty="0">
              <a:solidFill>
                <a:srgbClr val="FF0000"/>
              </a:solidFill>
            </a:endParaRPr>
          </a:p>
          <a:p>
            <a:endParaRPr lang="en-US" sz="1800" dirty="0" smtClean="0">
              <a:solidFill>
                <a:srgbClr val="FF00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4019"/>
          <a:stretch/>
        </p:blipFill>
        <p:spPr>
          <a:xfrm>
            <a:off x="873064" y="1979067"/>
            <a:ext cx="1547698" cy="7025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35522" y="2158076"/>
            <a:ext cx="1484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chemeClr val="tx2"/>
                </a:solidFill>
              </a:rPr>
              <a:t>r</a:t>
            </a:r>
            <a:r>
              <a:rPr lang="en-US" sz="1200" baseline="-25000" dirty="0" err="1" smtClean="0">
                <a:solidFill>
                  <a:schemeClr val="tx2"/>
                </a:solidFill>
              </a:rPr>
              <a:t>ai</a:t>
            </a:r>
            <a:r>
              <a:rPr lang="en-US" sz="1400" dirty="0" smtClean="0">
                <a:solidFill>
                  <a:schemeClr val="tx2"/>
                </a:solidFill>
              </a:rPr>
              <a:t> [−∞, </a:t>
            </a:r>
            <a:r>
              <a:rPr lang="en-US" sz="1400" dirty="0">
                <a:solidFill>
                  <a:schemeClr val="tx2"/>
                </a:solidFill>
              </a:rPr>
              <a:t>+</a:t>
            </a:r>
            <a:r>
              <a:rPr lang="en-US" sz="1400" dirty="0" smtClean="0">
                <a:solidFill>
                  <a:schemeClr val="tx2"/>
                </a:solidFill>
              </a:rPr>
              <a:t>∞]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5250"/>
          <a:stretch/>
        </p:blipFill>
        <p:spPr>
          <a:xfrm>
            <a:off x="4307881" y="4015371"/>
            <a:ext cx="3145024" cy="2778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029"/>
          <a:stretch/>
        </p:blipFill>
        <p:spPr>
          <a:xfrm>
            <a:off x="873064" y="4015371"/>
            <a:ext cx="3441636" cy="27781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56070" y="3680791"/>
            <a:ext cx="1146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FF"/>
                </a:solidFill>
              </a:rPr>
              <a:t>a</a:t>
            </a:r>
            <a:r>
              <a:rPr lang="en-US" sz="1600" baseline="-25000" dirty="0">
                <a:solidFill>
                  <a:srgbClr val="FF00FF"/>
                </a:solidFill>
              </a:rPr>
              <a:t>1</a:t>
            </a:r>
            <a:r>
              <a:rPr lang="en-US" sz="1600" baseline="30000" dirty="0">
                <a:solidFill>
                  <a:srgbClr val="FF00FF"/>
                </a:solidFill>
              </a:rPr>
              <a:t>WW</a:t>
            </a:r>
            <a:r>
              <a:rPr lang="en-US" sz="1600" dirty="0">
                <a:solidFill>
                  <a:srgbClr val="FF00FF"/>
                </a:solidFill>
              </a:rPr>
              <a:t> = a</a:t>
            </a:r>
            <a:r>
              <a:rPr lang="en-US" sz="1600" baseline="-25000" dirty="0">
                <a:solidFill>
                  <a:srgbClr val="FF00FF"/>
                </a:solidFill>
              </a:rPr>
              <a:t>1</a:t>
            </a:r>
            <a:r>
              <a:rPr lang="en-US" sz="1600" baseline="30000" dirty="0">
                <a:solidFill>
                  <a:srgbClr val="FF00FF"/>
                </a:solidFill>
              </a:rPr>
              <a:t>ZZ</a:t>
            </a:r>
            <a:r>
              <a:rPr lang="en-US" sz="1600" dirty="0">
                <a:solidFill>
                  <a:srgbClr val="FF00FF"/>
                </a:solidFill>
              </a:rPr>
              <a:t> 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2017774" y="3694446"/>
            <a:ext cx="11464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</a:t>
            </a:r>
            <a:r>
              <a:rPr lang="en-US" sz="1600" baseline="-25000" dirty="0">
                <a:solidFill>
                  <a:srgbClr val="FF0000"/>
                </a:solidFill>
              </a:rPr>
              <a:t>1</a:t>
            </a:r>
            <a:r>
              <a:rPr lang="en-US" sz="1600" baseline="30000" dirty="0">
                <a:solidFill>
                  <a:srgbClr val="FF0000"/>
                </a:solidFill>
              </a:rPr>
              <a:t>WW</a:t>
            </a:r>
            <a:r>
              <a:rPr lang="en-US" sz="1600" dirty="0">
                <a:solidFill>
                  <a:srgbClr val="FF0000"/>
                </a:solidFill>
              </a:rPr>
              <a:t> ≠ a</a:t>
            </a:r>
            <a:r>
              <a:rPr lang="en-US" sz="1600" baseline="-25000" dirty="0">
                <a:solidFill>
                  <a:srgbClr val="FF0000"/>
                </a:solidFill>
              </a:rPr>
              <a:t>1</a:t>
            </a:r>
            <a:r>
              <a:rPr lang="en-US" sz="1600" baseline="30000" dirty="0">
                <a:solidFill>
                  <a:srgbClr val="FF0000"/>
                </a:solidFill>
              </a:rPr>
              <a:t>ZZ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6136"/>
          <a:stretch/>
        </p:blipFill>
        <p:spPr>
          <a:xfrm>
            <a:off x="5053320" y="1972856"/>
            <a:ext cx="1212700" cy="7025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88929" y="2142569"/>
            <a:ext cx="14842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tx2"/>
                </a:solidFill>
              </a:rPr>
              <a:t>R</a:t>
            </a:r>
            <a:r>
              <a:rPr lang="en-US" sz="1400" baseline="-25000" dirty="0" err="1" smtClean="0">
                <a:solidFill>
                  <a:schemeClr val="tx2"/>
                </a:solidFill>
              </a:rPr>
              <a:t>ai</a:t>
            </a:r>
            <a:r>
              <a:rPr lang="en-US" sz="1400" baseline="-25000" dirty="0" smtClean="0">
                <a:solidFill>
                  <a:schemeClr val="tx2"/>
                </a:solidFill>
              </a:rPr>
              <a:t> </a:t>
            </a:r>
            <a:r>
              <a:rPr lang="en-US" sz="1400" dirty="0" smtClean="0">
                <a:solidFill>
                  <a:schemeClr val="tx2"/>
                </a:solidFill>
              </a:rPr>
              <a:t>[−1,+1]</a:t>
            </a:r>
            <a:endParaRPr lang="en-US" sz="1400" dirty="0">
              <a:solidFill>
                <a:schemeClr val="tx2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37757" y="2315216"/>
            <a:ext cx="12434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921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H→WW </a:t>
            </a:r>
            <a:r>
              <a:rPr lang="en-US" dirty="0"/>
              <a:t>and </a:t>
            </a:r>
            <a:r>
              <a:rPr lang="en-US" dirty="0">
                <a:latin typeface="+mn-lt"/>
              </a:rPr>
              <a:t>H→ZZ </a:t>
            </a:r>
            <a:r>
              <a:rPr lang="en-US" dirty="0"/>
              <a:t>combination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We pick R</a:t>
            </a:r>
            <a:r>
              <a:rPr lang="en-US" sz="1800" baseline="-25000" dirty="0" smtClean="0"/>
              <a:t>a2</a:t>
            </a:r>
            <a:r>
              <a:rPr lang="en-US" sz="1800" dirty="0"/>
              <a:t>=0.5 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chemeClr val="accent1"/>
                </a:solidFill>
              </a:rPr>
              <a:t>r</a:t>
            </a:r>
            <a:r>
              <a:rPr lang="en-US" sz="1800" baseline="-25000" dirty="0" smtClean="0">
                <a:solidFill>
                  <a:schemeClr val="accent1"/>
                </a:solidFill>
              </a:rPr>
              <a:t>a2</a:t>
            </a:r>
            <a:r>
              <a:rPr lang="en-US" sz="1800" dirty="0">
                <a:solidFill>
                  <a:schemeClr val="accent1"/>
                </a:solidFill>
              </a:rPr>
              <a:t>=</a:t>
            </a:r>
            <a:r>
              <a:rPr lang="en-US" sz="1800" dirty="0" smtClean="0">
                <a:solidFill>
                  <a:schemeClr val="accent1"/>
                </a:solidFill>
              </a:rPr>
              <a:t>1</a:t>
            </a:r>
            <a:r>
              <a:rPr lang="en-US" sz="1800" dirty="0" smtClean="0"/>
              <a:t>) for </a:t>
            </a:r>
            <a:r>
              <a:rPr lang="en-US" sz="1800" dirty="0" smtClean="0"/>
              <a:t>illustration purposes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114300" indent="0">
              <a:buNone/>
            </a:pPr>
            <a:endParaRPr lang="en-US" sz="1800" dirty="0"/>
          </a:p>
          <a:p>
            <a:pPr marL="114300" indent="0">
              <a:buNone/>
            </a:pP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Not assuming custodial symmetry</a:t>
            </a:r>
            <a:r>
              <a:rPr lang="en-US" sz="1800" dirty="0">
                <a:solidFill>
                  <a:srgbClr val="000000"/>
                </a:solidFill>
              </a:rPr>
              <a:t> the </a:t>
            </a:r>
            <a:r>
              <a:rPr lang="en-US" sz="1800" dirty="0" smtClean="0">
                <a:solidFill>
                  <a:srgbClr val="000000"/>
                </a:solidFill>
              </a:rPr>
              <a:t>combination </a:t>
            </a:r>
            <a:r>
              <a:rPr lang="en-US" sz="1800" dirty="0">
                <a:solidFill>
                  <a:srgbClr val="000000"/>
                </a:solidFill>
              </a:rPr>
              <a:t>is </a:t>
            </a:r>
            <a:r>
              <a:rPr lang="en-US" sz="1800" dirty="0"/>
              <a:t>close to the sum of the two individual </a:t>
            </a:r>
            <a:r>
              <a:rPr lang="en-US" sz="1800" dirty="0" smtClean="0"/>
              <a:t>curves</a:t>
            </a:r>
          </a:p>
          <a:p>
            <a:r>
              <a:rPr lang="en-US" sz="1800" dirty="0" smtClean="0">
                <a:solidFill>
                  <a:srgbClr val="FF00FF"/>
                </a:solidFill>
              </a:rPr>
              <a:t>In </a:t>
            </a:r>
            <a:r>
              <a:rPr lang="en-US" sz="1800" dirty="0">
                <a:solidFill>
                  <a:srgbClr val="FF00FF"/>
                </a:solidFill>
              </a:rPr>
              <a:t>the custodial symmetry </a:t>
            </a:r>
            <a:r>
              <a:rPr lang="en-US" sz="1800" dirty="0" smtClean="0">
                <a:solidFill>
                  <a:srgbClr val="FF00FF"/>
                </a:solidFill>
              </a:rPr>
              <a:t>scenario </a:t>
            </a:r>
            <a:r>
              <a:rPr lang="en-US" sz="1800" dirty="0" smtClean="0"/>
              <a:t>a</a:t>
            </a:r>
            <a:r>
              <a:rPr lang="en-US" sz="1800" dirty="0" smtClean="0">
                <a:solidFill>
                  <a:srgbClr val="FF00FF"/>
                </a:solidFill>
              </a:rPr>
              <a:t> </a:t>
            </a:r>
            <a:r>
              <a:rPr lang="en-US" sz="1800" dirty="0" smtClean="0"/>
              <a:t>greater </a:t>
            </a:r>
            <a:r>
              <a:rPr lang="en-US" sz="1800" dirty="0"/>
              <a:t>exclusion is achieved because the yields are </a:t>
            </a:r>
            <a:r>
              <a:rPr lang="en-US" sz="1800" dirty="0" smtClean="0"/>
              <a:t>related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979"/>
          <a:stretch/>
        </p:blipFill>
        <p:spPr>
          <a:xfrm>
            <a:off x="785541" y="2044372"/>
            <a:ext cx="7346603" cy="31750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858016" y="3563517"/>
            <a:ext cx="631626" cy="3573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55179" y="2892811"/>
            <a:ext cx="702837" cy="27699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H→WW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171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0" y="2071679"/>
            <a:ext cx="8286023" cy="27504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anomalous couplings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559235"/>
            <a:ext cx="7620000" cy="5104186"/>
          </a:xfrm>
        </p:spPr>
        <p:txBody>
          <a:bodyPr>
            <a:noAutofit/>
          </a:bodyPr>
          <a:lstStyle/>
          <a:p>
            <a:pPr marL="342900" lvl="1">
              <a:buClr>
                <a:schemeClr val="accent1"/>
              </a:buClr>
            </a:pPr>
            <a:r>
              <a:rPr lang="en-US" sz="1800" b="1" dirty="0" smtClean="0">
                <a:solidFill>
                  <a:schemeClr val="accent4"/>
                </a:solidFill>
              </a:rPr>
              <a:t>Allowed confidence </a:t>
            </a:r>
            <a:r>
              <a:rPr lang="en-US" sz="1800" b="1" dirty="0">
                <a:solidFill>
                  <a:schemeClr val="accent4"/>
                </a:solidFill>
              </a:rPr>
              <a:t>level intervals </a:t>
            </a:r>
            <a:r>
              <a:rPr lang="en-US" sz="1800" dirty="0"/>
              <a:t>for anomalous </a:t>
            </a:r>
            <a:r>
              <a:rPr lang="en-US" sz="1800" dirty="0" smtClean="0"/>
              <a:t>coupling </a:t>
            </a:r>
            <a:r>
              <a:rPr lang="en-US" sz="1800" dirty="0"/>
              <a:t>parameters </a:t>
            </a:r>
            <a:r>
              <a:rPr lang="en-US" sz="1800" dirty="0" smtClean="0"/>
              <a:t>a</a:t>
            </a:r>
            <a:r>
              <a:rPr lang="en-US" sz="1800" dirty="0" smtClean="0"/>
              <a:t>ssuming </a:t>
            </a:r>
            <a:r>
              <a:rPr lang="en-US" sz="1800" dirty="0" smtClean="0"/>
              <a:t>real coupling ratios (π or 0</a:t>
            </a:r>
            <a:r>
              <a:rPr lang="en-US" sz="1800" dirty="0"/>
              <a:t>)</a:t>
            </a: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114300" lvl="1" indent="0">
              <a:buClr>
                <a:schemeClr val="accent1"/>
              </a:buClr>
              <a:buNone/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endParaRPr lang="en-US" sz="1800" dirty="0" smtClean="0"/>
          </a:p>
          <a:p>
            <a:pPr marL="342900" lvl="1">
              <a:buClr>
                <a:schemeClr val="accent1"/>
              </a:buClr>
            </a:pPr>
            <a:endParaRPr lang="en-US" sz="1800" dirty="0"/>
          </a:p>
          <a:p>
            <a:pPr marL="342900" lvl="1">
              <a:buClr>
                <a:schemeClr val="accent1"/>
              </a:buClr>
            </a:pPr>
            <a:r>
              <a:rPr lang="en-US" sz="1800" dirty="0" smtClean="0"/>
              <a:t>Assuming </a:t>
            </a:r>
            <a:r>
              <a:rPr lang="en-US" sz="1800" dirty="0"/>
              <a:t>custodial symmetry: </a:t>
            </a:r>
            <a:r>
              <a:rPr lang="en-US" sz="1800" b="1" dirty="0">
                <a:solidFill>
                  <a:schemeClr val="accent3"/>
                </a:solidFill>
              </a:rPr>
              <a:t>pure 0</a:t>
            </a:r>
            <a:r>
              <a:rPr lang="en-US" sz="1800" b="1" baseline="-25000" dirty="0">
                <a:solidFill>
                  <a:schemeClr val="accent3"/>
                </a:solidFill>
              </a:rPr>
              <a:t>h</a:t>
            </a:r>
            <a:r>
              <a:rPr lang="en-US" sz="1800" b="1" baseline="30000" dirty="0">
                <a:solidFill>
                  <a:schemeClr val="accent3"/>
                </a:solidFill>
              </a:rPr>
              <a:t>+</a:t>
            </a:r>
            <a:r>
              <a:rPr lang="en-US" sz="1800" b="1" dirty="0">
                <a:solidFill>
                  <a:schemeClr val="accent3"/>
                </a:solidFill>
              </a:rPr>
              <a:t> </a:t>
            </a:r>
            <a:r>
              <a:rPr lang="en-US" sz="1800" b="1" dirty="0" smtClean="0">
                <a:solidFill>
                  <a:schemeClr val="accent3"/>
                </a:solidFill>
              </a:rPr>
              <a:t>(related to f</a:t>
            </a:r>
            <a:r>
              <a:rPr lang="en-US" sz="1800" b="1" baseline="-25000" dirty="0" smtClean="0">
                <a:solidFill>
                  <a:schemeClr val="accent3"/>
                </a:solidFill>
              </a:rPr>
              <a:t>a2</a:t>
            </a:r>
            <a:r>
              <a:rPr lang="en-US" sz="1800" b="1" dirty="0" smtClean="0">
                <a:solidFill>
                  <a:schemeClr val="accent3"/>
                </a:solidFill>
              </a:rPr>
              <a:t>) excluded </a:t>
            </a:r>
            <a:r>
              <a:rPr lang="en-US" sz="1800" b="1" dirty="0">
                <a:solidFill>
                  <a:schemeClr val="accent3"/>
                </a:solidFill>
              </a:rPr>
              <a:t>at 99.93% CL and pure 0</a:t>
            </a:r>
            <a:r>
              <a:rPr lang="en-US" sz="1800" b="1" baseline="30000" dirty="0">
                <a:solidFill>
                  <a:schemeClr val="accent3"/>
                </a:solidFill>
              </a:rPr>
              <a:t>-</a:t>
            </a:r>
            <a:r>
              <a:rPr lang="en-US" sz="1800" b="1" dirty="0">
                <a:solidFill>
                  <a:schemeClr val="accent3"/>
                </a:solidFill>
              </a:rPr>
              <a:t> (related to f</a:t>
            </a:r>
            <a:r>
              <a:rPr lang="en-US" sz="1800" b="1" baseline="-25000" dirty="0">
                <a:solidFill>
                  <a:schemeClr val="accent3"/>
                </a:solidFill>
              </a:rPr>
              <a:t>a3</a:t>
            </a:r>
            <a:r>
              <a:rPr lang="en-US" sz="1800" b="1" dirty="0">
                <a:solidFill>
                  <a:schemeClr val="accent3"/>
                </a:solidFill>
              </a:rPr>
              <a:t>) excluded at 99.99% CL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178" y="4862593"/>
            <a:ext cx="6259195" cy="114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0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Spin-0: ATLAS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Equivalent approach → </a:t>
            </a:r>
            <a:r>
              <a:rPr lang="en-US" sz="1800" b="1" dirty="0" smtClean="0">
                <a:solidFill>
                  <a:schemeClr val="tx2"/>
                </a:solidFill>
              </a:rPr>
              <a:t>Spin-0 </a:t>
            </a:r>
            <a:r>
              <a:rPr lang="en-US" sz="1800" b="1" dirty="0" err="1">
                <a:solidFill>
                  <a:schemeClr val="tx2"/>
                </a:solidFill>
              </a:rPr>
              <a:t>L</a:t>
            </a:r>
            <a:r>
              <a:rPr lang="en-US" sz="1800" b="1" dirty="0" err="1" smtClean="0">
                <a:solidFill>
                  <a:schemeClr val="tx2"/>
                </a:solidFill>
              </a:rPr>
              <a:t>agrangian</a:t>
            </a:r>
            <a:r>
              <a:rPr lang="en-US" sz="1800" b="1" dirty="0" smtClean="0">
                <a:solidFill>
                  <a:schemeClr val="tx2"/>
                </a:solidFill>
              </a:rPr>
              <a:t> </a:t>
            </a:r>
            <a:r>
              <a:rPr lang="en-US" sz="1800" dirty="0" smtClean="0"/>
              <a:t>can be written with a slightly different </a:t>
            </a:r>
            <a:r>
              <a:rPr lang="en-US" sz="1800" dirty="0" err="1" smtClean="0"/>
              <a:t>parametrization</a:t>
            </a:r>
            <a:r>
              <a:rPr lang="en-US" sz="1800" dirty="0" smtClean="0"/>
              <a:t> </a:t>
            </a:r>
            <a:r>
              <a:rPr lang="en-US" sz="1800" dirty="0" smtClean="0"/>
              <a:t>as </a:t>
            </a:r>
            <a:r>
              <a:rPr lang="en-US" sz="1800" dirty="0" smtClean="0"/>
              <a:t>: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pPr marL="114300" indent="0">
              <a:buNone/>
            </a:pPr>
            <a:endParaRPr lang="en-US" sz="1800" dirty="0"/>
          </a:p>
          <a:p>
            <a:r>
              <a:rPr lang="en-US" sz="1800" dirty="0" smtClean="0"/>
              <a:t>Here, the</a:t>
            </a:r>
            <a:r>
              <a:rPr lang="en-US" sz="1800" dirty="0" smtClean="0"/>
              <a:t> </a:t>
            </a:r>
            <a:r>
              <a:rPr lang="en-US" sz="1800" b="1" dirty="0" smtClean="0"/>
              <a:t>coupling constants </a:t>
            </a:r>
            <a:r>
              <a:rPr lang="en-US" sz="1800" b="1" dirty="0" err="1" smtClean="0">
                <a:solidFill>
                  <a:schemeClr val="accent2"/>
                </a:solidFill>
              </a:rPr>
              <a:t>κ</a:t>
            </a:r>
            <a:r>
              <a:rPr lang="en-US" sz="1800" b="1" baseline="-25000" dirty="0" err="1" smtClean="0">
                <a:solidFill>
                  <a:schemeClr val="accent2"/>
                </a:solidFill>
              </a:rPr>
              <a:t>SM</a:t>
            </a:r>
            <a:r>
              <a:rPr lang="en-US" sz="1800" dirty="0" smtClean="0"/>
              <a:t>, </a:t>
            </a:r>
            <a:r>
              <a:rPr lang="en-US" sz="1800" b="1" dirty="0" err="1">
                <a:solidFill>
                  <a:schemeClr val="accent3"/>
                </a:solidFill>
              </a:rPr>
              <a:t>κ</a:t>
            </a:r>
            <a:r>
              <a:rPr lang="en-US" sz="1800" b="1" dirty="0">
                <a:solidFill>
                  <a:schemeClr val="accent3"/>
                </a:solidFill>
              </a:rPr>
              <a:t> </a:t>
            </a:r>
            <a:r>
              <a:rPr lang="en-US" sz="1800" b="1" baseline="-25000" dirty="0" smtClean="0">
                <a:solidFill>
                  <a:schemeClr val="accent3"/>
                </a:solidFill>
              </a:rPr>
              <a:t>HVV</a:t>
            </a:r>
            <a:r>
              <a:rPr lang="en-US" sz="1800" dirty="0">
                <a:solidFill>
                  <a:srgbClr val="000000"/>
                </a:solidFill>
              </a:rPr>
              <a:t>,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5"/>
                </a:solidFill>
              </a:rPr>
              <a:t>κ</a:t>
            </a:r>
            <a:r>
              <a:rPr lang="en-US" sz="1800" b="1" dirty="0">
                <a:solidFill>
                  <a:schemeClr val="accent5"/>
                </a:solidFill>
              </a:rPr>
              <a:t> </a:t>
            </a:r>
            <a:r>
              <a:rPr lang="en-US" sz="1800" b="1" baseline="-25000" dirty="0">
                <a:solidFill>
                  <a:schemeClr val="accent5"/>
                </a:solidFill>
              </a:rPr>
              <a:t>AVV</a:t>
            </a:r>
            <a:r>
              <a:rPr lang="en-US" sz="1800" dirty="0"/>
              <a:t> </a:t>
            </a:r>
            <a:r>
              <a:rPr lang="en-US" sz="1800" b="1" dirty="0" smtClean="0">
                <a:solidFill>
                  <a:schemeClr val="accent3"/>
                </a:solidFill>
              </a:rPr>
              <a:t> </a:t>
            </a:r>
            <a:r>
              <a:rPr lang="en-US" sz="1800" dirty="0"/>
              <a:t>and </a:t>
            </a:r>
            <a:r>
              <a:rPr lang="en-US" sz="1800" dirty="0" smtClean="0"/>
              <a:t>the </a:t>
            </a:r>
            <a:r>
              <a:rPr lang="en-US" sz="1800" b="1" dirty="0">
                <a:solidFill>
                  <a:srgbClr val="009DD9"/>
                </a:solidFill>
              </a:rPr>
              <a:t>mixing angle </a:t>
            </a:r>
            <a:r>
              <a:rPr lang="en-US" sz="1800" b="1" dirty="0" smtClean="0">
                <a:solidFill>
                  <a:srgbClr val="009DD9"/>
                </a:solidFill>
              </a:rPr>
              <a:t>α </a:t>
            </a:r>
            <a:r>
              <a:rPr lang="en-US" sz="1800" dirty="0" smtClean="0">
                <a:solidFill>
                  <a:srgbClr val="000000"/>
                </a:solidFill>
              </a:rPr>
              <a:t>determine </a:t>
            </a:r>
            <a:r>
              <a:rPr lang="en-US" sz="1800" dirty="0" smtClean="0">
                <a:solidFill>
                  <a:srgbClr val="000000"/>
                </a:solidFill>
              </a:rPr>
              <a:t>the J</a:t>
            </a:r>
            <a:r>
              <a:rPr lang="en-US" sz="1800" baseline="30000" dirty="0" smtClean="0">
                <a:solidFill>
                  <a:srgbClr val="000000"/>
                </a:solidFill>
              </a:rPr>
              <a:t>P</a:t>
            </a:r>
            <a:r>
              <a:rPr lang="en-US" sz="1800" dirty="0" smtClean="0">
                <a:solidFill>
                  <a:srgbClr val="000000"/>
                </a:solidFill>
              </a:rPr>
              <a:t> status of the </a:t>
            </a:r>
            <a:r>
              <a:rPr lang="en-US" sz="1800" dirty="0" smtClean="0">
                <a:solidFill>
                  <a:srgbClr val="000000"/>
                </a:solidFill>
              </a:rPr>
              <a:t>Higgs:</a:t>
            </a:r>
            <a:endParaRPr lang="en-US" sz="1800" dirty="0" smtClean="0">
              <a:solidFill>
                <a:srgbClr val="000000"/>
              </a:solidFill>
            </a:endParaRPr>
          </a:p>
          <a:p>
            <a:endParaRPr lang="en-US" sz="1800" dirty="0"/>
          </a:p>
          <a:p>
            <a:pPr marL="11430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The measurement is done by fitting </a:t>
            </a:r>
            <a:r>
              <a:rPr lang="en-US" sz="1800" b="1" dirty="0" smtClean="0"/>
              <a:t>coupling </a:t>
            </a:r>
            <a:r>
              <a:rPr lang="en-US" sz="1800" b="1" dirty="0"/>
              <a:t>ratios </a:t>
            </a:r>
            <a:r>
              <a:rPr lang="en-US" sz="1800" dirty="0" smtClean="0"/>
              <a:t>to </a:t>
            </a:r>
            <a:r>
              <a:rPr lang="en-US" sz="1800" dirty="0"/>
              <a:t>the discriminant observables for H → </a:t>
            </a:r>
            <a:r>
              <a:rPr lang="en-US" sz="1800" dirty="0" smtClean="0"/>
              <a:t>WW </a:t>
            </a:r>
            <a:r>
              <a:rPr lang="en-US" sz="1800" dirty="0" smtClean="0"/>
              <a:t> and H </a:t>
            </a:r>
            <a:r>
              <a:rPr lang="en-US" sz="1800" dirty="0"/>
              <a:t>→ </a:t>
            </a:r>
            <a:r>
              <a:rPr lang="en-US" sz="1800" dirty="0" smtClean="0"/>
              <a:t>ZZ </a:t>
            </a:r>
            <a:r>
              <a:rPr lang="en-US" sz="1800" dirty="0" smtClean="0"/>
              <a:t>processes </a:t>
            </a:r>
            <a:r>
              <a:rPr lang="en-US" sz="1800" dirty="0" smtClean="0"/>
              <a:t>and </a:t>
            </a:r>
            <a:r>
              <a:rPr lang="en-US" sz="1800" dirty="0"/>
              <a:t>their </a:t>
            </a:r>
            <a:r>
              <a:rPr lang="en-US" sz="1800" dirty="0" smtClean="0"/>
              <a:t>combination, </a:t>
            </a:r>
            <a:r>
              <a:rPr lang="en-US" sz="1800" dirty="0" smtClean="0"/>
              <a:t>assuming one </a:t>
            </a:r>
            <a:r>
              <a:rPr lang="en-US" sz="1800" dirty="0"/>
              <a:t>BSM </a:t>
            </a:r>
            <a:r>
              <a:rPr lang="en-US" sz="1800" dirty="0" smtClean="0"/>
              <a:t>coupling at the time 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89" y="2246161"/>
            <a:ext cx="5583990" cy="1264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753" y="4214896"/>
            <a:ext cx="4754911" cy="125865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099778" y="2717257"/>
            <a:ext cx="338654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486318" y="2717257"/>
            <a:ext cx="764702" cy="0"/>
          </a:xfrm>
          <a:prstGeom prst="straightConnector1">
            <a:avLst/>
          </a:prstGeom>
          <a:ln>
            <a:solidFill>
              <a:srgbClr val="5ECCF3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37365" y="2546246"/>
            <a:ext cx="42872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/>
                </a:solidFill>
              </a:rPr>
              <a:t>SM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099778" y="3115439"/>
            <a:ext cx="1845670" cy="0"/>
          </a:xfrm>
          <a:prstGeom prst="line">
            <a:avLst/>
          </a:prstGeom>
          <a:ln>
            <a:solidFill>
              <a:srgbClr val="A7EA5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335076" y="3115439"/>
            <a:ext cx="764702" cy="0"/>
          </a:xfrm>
          <a:prstGeom prst="straightConnector1">
            <a:avLst/>
          </a:prstGeom>
          <a:ln>
            <a:solidFill>
              <a:schemeClr val="accent3"/>
            </a:solidFill>
            <a:prstDash val="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95701" y="2934240"/>
            <a:ext cx="12530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</a:rPr>
              <a:t>BSM CP-even</a:t>
            </a:r>
            <a:endParaRPr lang="en-US" sz="1400" b="1" dirty="0">
              <a:solidFill>
                <a:schemeClr val="accent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056883" y="3115439"/>
            <a:ext cx="1429435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46815" y="3115439"/>
            <a:ext cx="764702" cy="0"/>
          </a:xfrm>
          <a:prstGeom prst="straightConnector1">
            <a:avLst/>
          </a:prstGeom>
          <a:ln>
            <a:solidFill>
              <a:srgbClr val="FF8021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66870" y="2934461"/>
            <a:ext cx="117544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5"/>
                </a:solidFill>
              </a:rPr>
              <a:t>BSM CP-odd</a:t>
            </a:r>
            <a:endParaRPr lang="en-US" sz="1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637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ratios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172" b="40741"/>
          <a:stretch/>
        </p:blipFill>
        <p:spPr>
          <a:xfrm>
            <a:off x="791325" y="1320161"/>
            <a:ext cx="6804129" cy="920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3744"/>
          <a:stretch/>
        </p:blipFill>
        <p:spPr>
          <a:xfrm>
            <a:off x="1273071" y="2271696"/>
            <a:ext cx="2787445" cy="2486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5986"/>
          <a:stretch/>
        </p:blipFill>
        <p:spPr>
          <a:xfrm>
            <a:off x="4457912" y="2271697"/>
            <a:ext cx="2632298" cy="2467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50158"/>
          <a:stretch/>
        </p:blipFill>
        <p:spPr>
          <a:xfrm>
            <a:off x="2900620" y="4790391"/>
            <a:ext cx="5565572" cy="20620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4176" t="50189" r="24847" b="-4318"/>
          <a:stretch/>
        </p:blipFill>
        <p:spPr>
          <a:xfrm>
            <a:off x="116792" y="4771684"/>
            <a:ext cx="2776827" cy="22248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22981" y="2907144"/>
            <a:ext cx="639612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 smtClean="0"/>
              <a:t>CP-Odd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3004681" y="2907144"/>
            <a:ext cx="690720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 smtClean="0"/>
              <a:t>CP-Even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7358774" y="4659586"/>
            <a:ext cx="639612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 smtClean="0"/>
              <a:t>CP-Odd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3818300" y="4739215"/>
            <a:ext cx="639612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 smtClean="0"/>
              <a:t>CP-Odd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1026838" y="4739215"/>
            <a:ext cx="690720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 smtClean="0"/>
              <a:t>CP-Even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0562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146" y="3065246"/>
            <a:ext cx="3214673" cy="23500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3101"/>
            <a:ext cx="4811661" cy="4256583"/>
          </a:xfrm>
        </p:spPr>
        <p:txBody>
          <a:bodyPr>
            <a:noAutofit/>
          </a:bodyPr>
          <a:lstStyle/>
          <a:p>
            <a:r>
              <a:rPr lang="en-US" sz="1800" dirty="0" smtClean="0"/>
              <a:t>In 2012 </a:t>
            </a:r>
            <a:r>
              <a:rPr lang="en-US" sz="1800" dirty="0" smtClean="0"/>
              <a:t>we discovered the </a:t>
            </a:r>
            <a:r>
              <a:rPr lang="en-US" sz="1800" dirty="0" smtClean="0"/>
              <a:t>Higgs boson </a:t>
            </a:r>
          </a:p>
          <a:p>
            <a:r>
              <a:rPr lang="en-US" sz="1800" dirty="0" smtClean="0"/>
              <a:t>But </a:t>
            </a:r>
            <a:r>
              <a:rPr lang="en-US" sz="1800" dirty="0" smtClean="0"/>
              <a:t>is </a:t>
            </a:r>
            <a:r>
              <a:rPr lang="en-US" sz="1800" dirty="0" smtClean="0"/>
              <a:t>it really  </a:t>
            </a:r>
            <a:r>
              <a:rPr lang="en-US" sz="1800" b="1" dirty="0">
                <a:solidFill>
                  <a:schemeClr val="accent1"/>
                </a:solidFill>
              </a:rPr>
              <a:t>“The” </a:t>
            </a:r>
            <a:r>
              <a:rPr lang="en-US" sz="1800" dirty="0">
                <a:solidFill>
                  <a:srgbClr val="000000"/>
                </a:solidFill>
              </a:rPr>
              <a:t>Higgs boson</a:t>
            </a:r>
            <a:r>
              <a:rPr lang="en-US" sz="1800" dirty="0" smtClean="0">
                <a:solidFill>
                  <a:srgbClr val="000000"/>
                </a:solidFill>
              </a:rPr>
              <a:t>?</a:t>
            </a:r>
          </a:p>
          <a:p>
            <a:pPr lvl="1"/>
            <a:r>
              <a:rPr lang="en-US" sz="1800" dirty="0" smtClean="0"/>
              <a:t>It is a neutral particle with a known mass that decays as the SM Higgs would</a:t>
            </a:r>
          </a:p>
          <a:p>
            <a:r>
              <a:rPr lang="en-US" sz="1800" dirty="0" smtClean="0"/>
              <a:t>Study fundamental properties </a:t>
            </a:r>
          </a:p>
          <a:p>
            <a:pPr marL="411480" lvl="1" indent="0">
              <a:buNone/>
            </a:pPr>
            <a:r>
              <a:rPr lang="en-US" sz="1800" b="1" dirty="0" smtClean="0">
                <a:solidFill>
                  <a:schemeClr val="accent1"/>
                </a:solidFill>
              </a:rPr>
              <a:t>→ Spin</a:t>
            </a:r>
            <a:r>
              <a:rPr lang="en-US" sz="1800" b="1" dirty="0" smtClean="0">
                <a:solidFill>
                  <a:schemeClr val="accent1"/>
                </a:solidFill>
              </a:rPr>
              <a:t>, anomalous couplings and CP structure 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ATLAS </a:t>
            </a:r>
            <a:r>
              <a:rPr lang="en-US" sz="1800" dirty="0" smtClean="0"/>
              <a:t>and CMS </a:t>
            </a:r>
            <a:r>
              <a:rPr lang="en-US" sz="1800" dirty="0" smtClean="0"/>
              <a:t>have e</a:t>
            </a:r>
            <a:r>
              <a:rPr lang="en-US" sz="1800" dirty="0" smtClean="0"/>
              <a:t>xtended </a:t>
            </a:r>
            <a:r>
              <a:rPr lang="en-US" sz="1800" dirty="0"/>
              <a:t>studies of the spin-parity properties of the Higgs boson: </a:t>
            </a:r>
            <a:endParaRPr lang="en-US" sz="1800" dirty="0" smtClean="0"/>
          </a:p>
          <a:p>
            <a:pPr lvl="1"/>
            <a:r>
              <a:rPr lang="en-US" sz="1800" dirty="0" smtClean="0"/>
              <a:t>full </a:t>
            </a:r>
            <a:r>
              <a:rPr lang="en-US" sz="1800" dirty="0"/>
              <a:t>LHC Run-1 </a:t>
            </a:r>
            <a:r>
              <a:rPr lang="en-US" sz="1800" dirty="0" smtClean="0"/>
              <a:t>dataset, </a:t>
            </a:r>
            <a:r>
              <a:rPr lang="en-US" sz="1800" dirty="0"/>
              <a:t>7 and 8 </a:t>
            </a:r>
            <a:r>
              <a:rPr lang="en-US" sz="1800" dirty="0" smtClean="0"/>
              <a:t>TeV</a:t>
            </a:r>
            <a:endParaRPr lang="en-US" sz="1800" dirty="0" smtClean="0"/>
          </a:p>
          <a:p>
            <a:pPr lvl="1"/>
            <a:r>
              <a:rPr lang="en-US" sz="1800" b="1" dirty="0" smtClean="0">
                <a:solidFill>
                  <a:schemeClr val="accent2"/>
                </a:solidFill>
              </a:rPr>
              <a:t>H→ZZ, H→WW, H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smtClean="0">
                <a:solidFill>
                  <a:schemeClr val="accent2"/>
                </a:solidFill>
              </a:rPr>
              <a:t>→ </a:t>
            </a:r>
            <a:r>
              <a:rPr lang="en-US" sz="1800" b="1" dirty="0" err="1" smtClean="0">
                <a:solidFill>
                  <a:schemeClr val="accent2"/>
                </a:solidFill>
              </a:rPr>
              <a:t>γγ</a:t>
            </a:r>
            <a:r>
              <a:rPr lang="en-US" sz="1800" dirty="0" smtClean="0"/>
              <a:t> decay channels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7764" y="5601584"/>
            <a:ext cx="260521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hlinkClick r:id="rId3"/>
              </a:rPr>
              <a:t>ATLAS-CONF-2015-008</a:t>
            </a:r>
            <a:endParaRPr lang="en-US" sz="1600" dirty="0" smtClean="0"/>
          </a:p>
          <a:p>
            <a:pPr algn="ctr"/>
            <a:r>
              <a:rPr lang="en-US" sz="1600" dirty="0"/>
              <a:t>18 March </a:t>
            </a:r>
            <a:r>
              <a:rPr lang="en-US" sz="1600" dirty="0" smtClean="0"/>
              <a:t>2015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5268861" y="5860682"/>
            <a:ext cx="165241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4"/>
              </a:rPr>
              <a:t>arXiv:1411.3441</a:t>
            </a:r>
            <a:endParaRPr lang="en-US" sz="1600" dirty="0" smtClean="0"/>
          </a:p>
          <a:p>
            <a:pPr algn="ctr"/>
            <a:r>
              <a:rPr lang="sk-SK" sz="1600" dirty="0"/>
              <a:t>13 Nov 2014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159" y="5815281"/>
            <a:ext cx="2266576" cy="759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769" t="1660" r="1738" b="1639"/>
          <a:stretch/>
        </p:blipFill>
        <p:spPr>
          <a:xfrm>
            <a:off x="7168233" y="5684906"/>
            <a:ext cx="972956" cy="97505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63040" y="6108947"/>
            <a:ext cx="176602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7"/>
              </a:rPr>
              <a:t>arXiv:1503.03643</a:t>
            </a:r>
            <a:endParaRPr lang="en-US" sz="1600" dirty="0" smtClean="0"/>
          </a:p>
          <a:p>
            <a:pPr algn="ctr"/>
            <a:r>
              <a:rPr lang="en-US" sz="1600" dirty="0" smtClean="0"/>
              <a:t>12 March 2015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8861" y="213307"/>
            <a:ext cx="3053446" cy="23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3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Coupling ratios: Combination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3025" b="43247"/>
          <a:stretch/>
        </p:blipFill>
        <p:spPr>
          <a:xfrm>
            <a:off x="539462" y="1524000"/>
            <a:ext cx="7585551" cy="10026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137" r="5750" b="60430"/>
          <a:stretch/>
        </p:blipFill>
        <p:spPr>
          <a:xfrm>
            <a:off x="781757" y="2860475"/>
            <a:ext cx="7021688" cy="3388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3818" y="2921696"/>
            <a:ext cx="639612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 smtClean="0"/>
              <a:t>CP-Odd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3218792" y="2922593"/>
            <a:ext cx="690720" cy="2616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 smtClean="0"/>
              <a:t>CP-Even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72561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62" y="2160936"/>
            <a:ext cx="3688677" cy="749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cross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ATLAS also provides the results in terms of effective cross section fractions in the same way </a:t>
            </a:r>
            <a:r>
              <a:rPr lang="en-US" sz="1800" dirty="0" smtClean="0"/>
              <a:t>as </a:t>
            </a:r>
            <a:r>
              <a:rPr lang="en-US" sz="1800" dirty="0" smtClean="0"/>
              <a:t>CMS, using </a:t>
            </a:r>
            <a:r>
              <a:rPr lang="en-US" sz="1800" dirty="0" smtClean="0"/>
              <a:t>the</a:t>
            </a:r>
            <a:r>
              <a:rPr lang="en-US" sz="1800" dirty="0" smtClean="0"/>
              <a:t> </a:t>
            </a:r>
            <a:r>
              <a:rPr lang="en-US" sz="1800" dirty="0" smtClean="0"/>
              <a:t>equivalent </a:t>
            </a:r>
            <a:r>
              <a:rPr lang="en-US" sz="1800" dirty="0" err="1" smtClean="0"/>
              <a:t>f</a:t>
            </a:r>
            <a:r>
              <a:rPr lang="en-US" sz="1800" baseline="-25000" dirty="0" err="1" smtClean="0"/>
              <a:t>gi</a:t>
            </a:r>
            <a:r>
              <a:rPr lang="en-US" sz="1800" dirty="0" smtClean="0"/>
              <a:t> parameters: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b="1" dirty="0" smtClean="0">
                <a:solidFill>
                  <a:schemeClr val="accent1"/>
                </a:solidFill>
              </a:rPr>
              <a:t>The coupling ratios relate to the </a:t>
            </a:r>
            <a:r>
              <a:rPr lang="en-US" sz="1800" b="1" dirty="0" smtClean="0">
                <a:solidFill>
                  <a:schemeClr val="accent1"/>
                </a:solidFill>
              </a:rPr>
              <a:t>effective cross section </a:t>
            </a:r>
            <a:r>
              <a:rPr lang="en-US" sz="1800" b="1" dirty="0" smtClean="0">
                <a:solidFill>
                  <a:schemeClr val="accent1"/>
                </a:solidFill>
              </a:rPr>
              <a:t>fractions as </a:t>
            </a:r>
            <a:endParaRPr lang="en-US" sz="1800" b="1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06" y="2239653"/>
            <a:ext cx="1856716" cy="602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70" y="3217800"/>
            <a:ext cx="4979038" cy="670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348" y="4004167"/>
            <a:ext cx="5427674" cy="22611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932" y="6334683"/>
            <a:ext cx="175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</a:t>
            </a:r>
            <a:r>
              <a:rPr lang="en-US" b="1" baseline="-25000" dirty="0" smtClean="0">
                <a:solidFill>
                  <a:schemeClr val="accent1"/>
                </a:solidFill>
              </a:rPr>
              <a:t>g2</a:t>
            </a:r>
            <a:r>
              <a:rPr lang="en-US" b="1" dirty="0" smtClean="0">
                <a:solidFill>
                  <a:schemeClr val="accent1"/>
                </a:solidFill>
              </a:rPr>
              <a:t> = f</a:t>
            </a:r>
            <a:r>
              <a:rPr lang="en-US" b="1" baseline="-25000" dirty="0" smtClean="0">
                <a:solidFill>
                  <a:schemeClr val="accent1"/>
                </a:solidFill>
              </a:rPr>
              <a:t>a2</a:t>
            </a:r>
            <a:r>
              <a:rPr lang="en-US" b="1" dirty="0" smtClean="0">
                <a:solidFill>
                  <a:schemeClr val="accent1"/>
                </a:solidFill>
              </a:rPr>
              <a:t>, f</a:t>
            </a:r>
            <a:r>
              <a:rPr lang="en-US" b="1" baseline="-25000" dirty="0" smtClean="0">
                <a:solidFill>
                  <a:schemeClr val="accent1"/>
                </a:solidFill>
              </a:rPr>
              <a:t>g4</a:t>
            </a:r>
            <a:r>
              <a:rPr lang="en-US" b="1" dirty="0" smtClean="0">
                <a:solidFill>
                  <a:schemeClr val="accent1"/>
                </a:solidFill>
              </a:rPr>
              <a:t> = f</a:t>
            </a:r>
            <a:r>
              <a:rPr lang="en-US" b="1" baseline="-25000" dirty="0" smtClean="0">
                <a:solidFill>
                  <a:schemeClr val="accent1"/>
                </a:solidFill>
              </a:rPr>
              <a:t>a3</a:t>
            </a:r>
            <a:endParaRPr lang="en-US" b="1" baseline="-25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7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4494"/>
              </p:ext>
            </p:extLst>
          </p:nvPr>
        </p:nvGraphicFramePr>
        <p:xfrm>
          <a:off x="752530" y="329277"/>
          <a:ext cx="6757075" cy="6095999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290933"/>
                <a:gridCol w="2733071"/>
                <a:gridCol w="2733071"/>
              </a:tblGrid>
              <a:tr h="2788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Parameter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CMS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ATLAS</a:t>
                      </a:r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endParaRPr lang="en-US" sz="1400" baseline="-25000" dirty="0"/>
                    </a:p>
                  </a:txBody>
                  <a:tcPr>
                    <a:solidFill>
                      <a:srgbClr val="B4DCF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H→ZZ</a:t>
                      </a:r>
                      <a:endParaRPr lang="en-US" sz="1400" b="1" dirty="0"/>
                    </a:p>
                  </a:txBody>
                  <a:tcPr>
                    <a:solidFill>
                      <a:srgbClr val="B4DC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27886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a2</a:t>
                      </a:r>
                      <a:r>
                        <a:rPr lang="en-US" sz="1400" dirty="0" smtClean="0"/>
                        <a:t> = f</a:t>
                      </a:r>
                      <a:r>
                        <a:rPr lang="en-US" sz="1400" baseline="-25000" dirty="0" smtClean="0"/>
                        <a:t>g2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[-0.66, -0.57] U [0.15, 1.00]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[-0.16, 0.68]</a:t>
                      </a:r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a3</a:t>
                      </a:r>
                      <a:r>
                        <a:rPr lang="en-US" sz="1400" dirty="0" smtClean="0"/>
                        <a:t> = f</a:t>
                      </a:r>
                      <a:r>
                        <a:rPr lang="en-US" sz="1400" baseline="-25000" dirty="0" smtClean="0"/>
                        <a:t>g4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[-0.40,</a:t>
                      </a:r>
                      <a:r>
                        <a:rPr lang="en-US" sz="1400" baseline="0" dirty="0" smtClean="0"/>
                        <a:t> 0.43]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[-0.54,</a:t>
                      </a:r>
                      <a:r>
                        <a:rPr lang="en-US" sz="1400" baseline="0" dirty="0" smtClean="0"/>
                        <a:t> 0.11]</a:t>
                      </a:r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Λ1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[-0.25,</a:t>
                      </a:r>
                      <a:r>
                        <a:rPr lang="en-US" sz="1400" baseline="0" dirty="0" smtClean="0"/>
                        <a:t> 0.37]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pPr algn="ctr"/>
                      <a:endParaRPr lang="en-US" sz="14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H→WW</a:t>
                      </a:r>
                      <a:endParaRPr lang="en-US" sz="1400" b="1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a2</a:t>
                      </a:r>
                      <a:r>
                        <a:rPr lang="en-US" sz="1400" baseline="30000" dirty="0" smtClean="0"/>
                        <a:t>WW</a:t>
                      </a:r>
                      <a:r>
                        <a:rPr lang="en-US" sz="1400" dirty="0" smtClean="0"/>
                        <a:t> = f</a:t>
                      </a:r>
                      <a:r>
                        <a:rPr lang="en-US" sz="1400" baseline="-25000" dirty="0" smtClean="0"/>
                        <a:t>g2</a:t>
                      </a:r>
                      <a:r>
                        <a:rPr lang="en-US" sz="1400" baseline="30000" dirty="0" smtClean="0"/>
                        <a:t>WW</a:t>
                      </a:r>
                      <a:endParaRPr lang="en-US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[-1.00,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/>
                        <a:t>-0.54</a:t>
                      </a:r>
                      <a:r>
                        <a:rPr lang="en-US" sz="1400" baseline="0" dirty="0" smtClean="0"/>
                        <a:t>] U [-0.29, 1.00]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</a:t>
                      </a:r>
                      <a:r>
                        <a:rPr lang="en-US" sz="1400" dirty="0" smtClean="0"/>
                        <a:t>0.63, </a:t>
                      </a:r>
                      <a:r>
                        <a:rPr lang="en-US" sz="1400" dirty="0" smtClean="0"/>
                        <a:t>-</a:t>
                      </a:r>
                      <a:r>
                        <a:rPr lang="en-US" sz="1400" dirty="0" smtClean="0"/>
                        <a:t>0.26]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/>
                        <a:t>U [-0.20, 0.053]</a:t>
                      </a:r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a3</a:t>
                      </a:r>
                      <a:r>
                        <a:rPr lang="en-US" sz="1400" baseline="30000" dirty="0" smtClean="0"/>
                        <a:t>WW</a:t>
                      </a:r>
                      <a:r>
                        <a:rPr lang="en-US" sz="1400" dirty="0" smtClean="0"/>
                        <a:t> = f</a:t>
                      </a:r>
                      <a:r>
                        <a:rPr lang="en-US" sz="1400" baseline="-25000" dirty="0" smtClean="0"/>
                        <a:t>g4</a:t>
                      </a:r>
                      <a:r>
                        <a:rPr lang="en-US" sz="1400" baseline="30000" dirty="0" smtClean="0"/>
                        <a:t>WW</a:t>
                      </a:r>
                      <a:endParaRPr lang="en-US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[-1.00,</a:t>
                      </a:r>
                      <a:r>
                        <a:rPr lang="en-US" sz="1400" baseline="0" dirty="0" smtClean="0"/>
                        <a:t> 1.00]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[-0.84, 0.78]</a:t>
                      </a:r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Λ1</a:t>
                      </a:r>
                      <a:r>
                        <a:rPr lang="en-US" sz="1400" baseline="30000" dirty="0" smtClean="0"/>
                        <a:t>WW</a:t>
                      </a:r>
                      <a:endParaRPr lang="en-US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[-1.00,</a:t>
                      </a:r>
                      <a:r>
                        <a:rPr lang="en-US" sz="1400" baseline="0" dirty="0" smtClean="0"/>
                        <a:t> 1.00]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endParaRPr lang="en-US" sz="1400" baseline="-25000" dirty="0"/>
                    </a:p>
                  </a:txBody>
                  <a:tcPr>
                    <a:solidFill>
                      <a:srgbClr val="B4DCF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baseline="0" dirty="0" smtClean="0"/>
                        <a:t>H→ZZ and  H→WW </a:t>
                      </a:r>
                      <a:r>
                        <a:rPr lang="en-US" sz="1400" b="1" dirty="0" smtClean="0"/>
                        <a:t>Combination (</a:t>
                      </a:r>
                      <a:r>
                        <a:rPr lang="en-US" sz="1400" b="1" dirty="0" err="1" smtClean="0"/>
                        <a:t>a</a:t>
                      </a:r>
                      <a:r>
                        <a:rPr lang="en-US" sz="1400" b="1" baseline="-25000" dirty="0" err="1" smtClean="0"/>
                        <a:t>i</a:t>
                      </a:r>
                      <a:r>
                        <a:rPr lang="en-US" sz="1400" b="1" baseline="30000" dirty="0" err="1" smtClean="0"/>
                        <a:t>ZZ</a:t>
                      </a:r>
                      <a:r>
                        <a:rPr lang="en-US" sz="1400" b="1" dirty="0" smtClean="0"/>
                        <a:t>=</a:t>
                      </a:r>
                      <a:r>
                        <a:rPr lang="en-US" sz="1400" b="1" dirty="0" err="1" smtClean="0"/>
                        <a:t>a</a:t>
                      </a:r>
                      <a:r>
                        <a:rPr lang="en-US" sz="1400" b="1" baseline="-25000" dirty="0" err="1" smtClean="0"/>
                        <a:t>i</a:t>
                      </a:r>
                      <a:r>
                        <a:rPr lang="en-US" sz="1400" b="1" baseline="30000" dirty="0" err="1" smtClean="0"/>
                        <a:t>WW</a:t>
                      </a:r>
                      <a:r>
                        <a:rPr lang="en-US" sz="1400" b="1" dirty="0" smtClean="0"/>
                        <a:t>)</a:t>
                      </a:r>
                      <a:endParaRPr lang="en-US" sz="1400" b="1" dirty="0"/>
                    </a:p>
                  </a:txBody>
                  <a:tcPr>
                    <a:solidFill>
                      <a:srgbClr val="B4DC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a2</a:t>
                      </a:r>
                      <a:r>
                        <a:rPr lang="en-US" sz="1400" dirty="0" smtClean="0"/>
                        <a:t> = f</a:t>
                      </a:r>
                      <a:r>
                        <a:rPr lang="en-US" sz="1400" baseline="-25000" dirty="0" smtClean="0"/>
                        <a:t>g2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[-0.11,0.17]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[-0.16, 0.12]</a:t>
                      </a:r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a3</a:t>
                      </a:r>
                      <a:r>
                        <a:rPr lang="en-US" sz="1400" dirty="0" smtClean="0"/>
                        <a:t> = f</a:t>
                      </a:r>
                      <a:r>
                        <a:rPr lang="en-US" sz="1400" baseline="-25000" dirty="0" smtClean="0"/>
                        <a:t>g4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[-0.27, 0.28]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[-0.41, 0.090]</a:t>
                      </a:r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Λ1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[-0.42,</a:t>
                      </a:r>
                      <a:r>
                        <a:rPr lang="en-US" sz="1400" baseline="0" dirty="0" smtClean="0"/>
                        <a:t> 0.38]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endParaRPr lang="en-US" sz="1400" baseline="-25000" dirty="0"/>
                    </a:p>
                  </a:txBody>
                  <a:tcPr>
                    <a:solidFill>
                      <a:srgbClr val="B4DC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 smtClean="0"/>
                        <a:t>H→Zγ</a:t>
                      </a:r>
                      <a:r>
                        <a:rPr lang="en-US" sz="1400" b="1" dirty="0" smtClean="0"/>
                        <a:t>*→4l </a:t>
                      </a:r>
                    </a:p>
                  </a:txBody>
                  <a:tcPr>
                    <a:solidFill>
                      <a:srgbClr val="B4DC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a2</a:t>
                      </a:r>
                      <a:r>
                        <a:rPr lang="en-US" sz="1400" baseline="30000" dirty="0" smtClean="0"/>
                        <a:t>Zγ</a:t>
                      </a:r>
                      <a:r>
                        <a:rPr lang="en-US" sz="1400" dirty="0" smtClean="0"/>
                        <a:t> = f</a:t>
                      </a:r>
                      <a:r>
                        <a:rPr lang="en-US" sz="1400" baseline="-25000" dirty="0" smtClean="0"/>
                        <a:t>g2</a:t>
                      </a:r>
                      <a:r>
                        <a:rPr lang="en-US" sz="1400" baseline="30000" dirty="0" smtClean="0"/>
                        <a:t>Zγ</a:t>
                      </a:r>
                      <a:endParaRPr lang="en-US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[-0.49,</a:t>
                      </a:r>
                      <a:r>
                        <a:rPr lang="en-US" sz="1400" baseline="0" dirty="0" smtClean="0"/>
                        <a:t> 0.46]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a3</a:t>
                      </a:r>
                      <a:r>
                        <a:rPr lang="en-US" sz="1400" baseline="30000" dirty="0" smtClean="0"/>
                        <a:t>Zγ</a:t>
                      </a:r>
                      <a:r>
                        <a:rPr lang="en-US" sz="1400" dirty="0" smtClean="0"/>
                        <a:t>= f</a:t>
                      </a:r>
                      <a:r>
                        <a:rPr lang="en-US" sz="1400" baseline="-25000" dirty="0" smtClean="0"/>
                        <a:t>g4</a:t>
                      </a:r>
                      <a:r>
                        <a:rPr lang="en-US" sz="1400" baseline="30000" dirty="0" smtClean="0"/>
                        <a:t>Zγ</a:t>
                      </a:r>
                      <a:endParaRPr lang="en-US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[-0.40, 0.51]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Λ1</a:t>
                      </a:r>
                      <a:r>
                        <a:rPr lang="en-US" sz="1400" baseline="30000" dirty="0" smtClean="0"/>
                        <a:t>Zγ</a:t>
                      </a:r>
                      <a:endParaRPr lang="en-US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[-1.00,</a:t>
                      </a:r>
                      <a:r>
                        <a:rPr lang="en-US" sz="1400" baseline="0" dirty="0" smtClean="0"/>
                        <a:t> 1.00]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endParaRPr lang="en-US" sz="1400" baseline="-25000" dirty="0"/>
                    </a:p>
                  </a:txBody>
                  <a:tcPr>
                    <a:solidFill>
                      <a:srgbClr val="B4DC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 smtClean="0"/>
                        <a:t>H→γ</a:t>
                      </a:r>
                      <a:r>
                        <a:rPr lang="en-US" sz="1400" b="1" dirty="0" smtClean="0"/>
                        <a:t>*</a:t>
                      </a:r>
                      <a:r>
                        <a:rPr lang="en-US" sz="1400" b="1" dirty="0" err="1" smtClean="0"/>
                        <a:t>γ</a:t>
                      </a:r>
                      <a:r>
                        <a:rPr lang="en-US" sz="1400" b="1" dirty="0" smtClean="0"/>
                        <a:t>*→4l </a:t>
                      </a:r>
                    </a:p>
                  </a:txBody>
                  <a:tcPr>
                    <a:solidFill>
                      <a:srgbClr val="B4DCF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a2</a:t>
                      </a:r>
                      <a:r>
                        <a:rPr lang="en-US" sz="1400" baseline="30000" dirty="0" smtClean="0"/>
                        <a:t>γγ </a:t>
                      </a:r>
                      <a:r>
                        <a:rPr lang="en-US" sz="1400" dirty="0" smtClean="0"/>
                        <a:t>= f</a:t>
                      </a:r>
                      <a:r>
                        <a:rPr lang="en-US" sz="1400" baseline="-25000" dirty="0" smtClean="0"/>
                        <a:t>g2</a:t>
                      </a:r>
                      <a:r>
                        <a:rPr lang="en-US" sz="1400" baseline="30000" dirty="0" smtClean="0"/>
                        <a:t>γγ</a:t>
                      </a:r>
                      <a:endParaRPr lang="en-US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[-0.04, 0.51]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  <a:tr h="1731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</a:t>
                      </a:r>
                      <a:r>
                        <a:rPr lang="en-US" sz="1400" baseline="-25000" dirty="0" smtClean="0"/>
                        <a:t>a3</a:t>
                      </a:r>
                      <a:r>
                        <a:rPr lang="en-US" sz="1400" baseline="30000" dirty="0" smtClean="0"/>
                        <a:t>γγ </a:t>
                      </a:r>
                      <a:r>
                        <a:rPr lang="en-US" sz="1400" dirty="0" smtClean="0"/>
                        <a:t>= f</a:t>
                      </a:r>
                      <a:r>
                        <a:rPr lang="en-US" sz="1400" baseline="-25000" dirty="0" smtClean="0"/>
                        <a:t>g4</a:t>
                      </a:r>
                      <a:r>
                        <a:rPr lang="en-US" sz="1400" baseline="30000" dirty="0" smtClean="0"/>
                        <a:t>γγ</a:t>
                      </a:r>
                      <a:endParaRPr lang="en-US" sz="1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[ -0.35, 0.32]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43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</a:t>
            </a:r>
            <a:r>
              <a:rPr lang="en-US" sz="1800" dirty="0" smtClean="0"/>
              <a:t>tudy of the </a:t>
            </a:r>
            <a:r>
              <a:rPr lang="en-US" sz="1800" b="1" dirty="0" smtClean="0">
                <a:solidFill>
                  <a:schemeClr val="tx2"/>
                </a:solidFill>
              </a:rPr>
              <a:t>spin, parity, and anomalous HVV couplings of the Higgs boson</a:t>
            </a:r>
            <a:r>
              <a:rPr lang="en-US" sz="1800" dirty="0" smtClean="0"/>
              <a:t> by ATLAS and CMS using the </a:t>
            </a:r>
            <a:r>
              <a:rPr lang="en-US" sz="1800" dirty="0" smtClean="0">
                <a:solidFill>
                  <a:srgbClr val="000000"/>
                </a:solidFill>
              </a:rPr>
              <a:t>full </a:t>
            </a:r>
            <a:r>
              <a:rPr lang="en-US" sz="1800" b="1" dirty="0" smtClean="0">
                <a:solidFill>
                  <a:srgbClr val="000000"/>
                </a:solidFill>
              </a:rPr>
              <a:t>LHC </a:t>
            </a:r>
            <a:r>
              <a:rPr lang="en-US" sz="1800" b="1" dirty="0">
                <a:solidFill>
                  <a:srgbClr val="000000"/>
                </a:solidFill>
              </a:rPr>
              <a:t>Run-1 </a:t>
            </a:r>
            <a:r>
              <a:rPr lang="en-US" sz="1800" dirty="0" smtClean="0">
                <a:solidFill>
                  <a:srgbClr val="000000"/>
                </a:solidFill>
              </a:rPr>
              <a:t>dataset</a:t>
            </a:r>
          </a:p>
          <a:p>
            <a:pPr lvl="1"/>
            <a:r>
              <a:rPr lang="en-US" sz="1800" b="1" dirty="0" smtClean="0">
                <a:solidFill>
                  <a:schemeClr val="accent2"/>
                </a:solidFill>
              </a:rPr>
              <a:t>H→ZZ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b="1" dirty="0" smtClean="0">
                <a:solidFill>
                  <a:srgbClr val="000000"/>
                </a:solidFill>
              </a:rPr>
              <a:t>H→WW</a:t>
            </a:r>
            <a:r>
              <a:rPr lang="en-US" sz="1800" dirty="0" smtClean="0">
                <a:solidFill>
                  <a:srgbClr val="000000"/>
                </a:solidFill>
              </a:rPr>
              <a:t>, and </a:t>
            </a:r>
            <a:r>
              <a:rPr lang="en-US" sz="1800" b="1" dirty="0" smtClean="0">
                <a:solidFill>
                  <a:srgbClr val="000000"/>
                </a:solidFill>
              </a:rPr>
              <a:t>H→ </a:t>
            </a:r>
            <a:r>
              <a:rPr lang="en-US" sz="1800" b="1" dirty="0" err="1">
                <a:solidFill>
                  <a:srgbClr val="000000"/>
                </a:solidFill>
              </a:rPr>
              <a:t>γγ</a:t>
            </a:r>
            <a:r>
              <a:rPr lang="en-US" sz="1800" b="1" dirty="0">
                <a:solidFill>
                  <a:srgbClr val="000000"/>
                </a:solidFill>
              </a:rPr>
              <a:t> </a:t>
            </a:r>
            <a:r>
              <a:rPr lang="en-US" sz="1800" dirty="0" smtClean="0">
                <a:solidFill>
                  <a:srgbClr val="000000"/>
                </a:solidFill>
              </a:rPr>
              <a:t>decays</a:t>
            </a:r>
          </a:p>
          <a:p>
            <a:pPr lvl="1"/>
            <a:r>
              <a:rPr lang="en-US" sz="1800" dirty="0" smtClean="0">
                <a:solidFill>
                  <a:srgbClr val="000000"/>
                </a:solidFill>
              </a:rPr>
              <a:t>Based on kinematic variables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smtClean="0"/>
              <a:t>Exotic scenarios with spin-1 and -2 have been ruled out at 99%CL or higher → </a:t>
            </a:r>
            <a:r>
              <a:rPr lang="en-US" sz="1800" b="1" dirty="0" smtClean="0">
                <a:solidFill>
                  <a:schemeClr val="accent1"/>
                </a:solidFill>
              </a:rPr>
              <a:t>The Higgs boson has spin 0</a:t>
            </a:r>
          </a:p>
          <a:p>
            <a:r>
              <a:rPr lang="en-US" sz="1800" dirty="0" smtClean="0"/>
              <a:t>Pure </a:t>
            </a:r>
            <a:r>
              <a:rPr lang="en-US" sz="1800" dirty="0" smtClean="0"/>
              <a:t>pseudoscalar </a:t>
            </a:r>
            <a:r>
              <a:rPr lang="en-US" sz="1800" dirty="0" smtClean="0"/>
              <a:t>0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 and pure 0</a:t>
            </a:r>
            <a:r>
              <a:rPr lang="en-US" sz="1800" baseline="30000" dirty="0" smtClean="0"/>
              <a:t>+</a:t>
            </a:r>
            <a:r>
              <a:rPr lang="en-US" sz="1800" baseline="-25000" dirty="0" smtClean="0"/>
              <a:t>h</a:t>
            </a:r>
            <a:r>
              <a:rPr lang="en-US" sz="1800" dirty="0" smtClean="0"/>
              <a:t> have also been ruled out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dirty="0" smtClean="0"/>
              <a:t>Higgs still can </a:t>
            </a:r>
            <a:r>
              <a:rPr lang="en-US" sz="1800" dirty="0" smtClean="0"/>
              <a:t>be </a:t>
            </a:r>
            <a:r>
              <a:rPr lang="en-US" sz="1800" dirty="0" smtClean="0"/>
              <a:t>in a </a:t>
            </a:r>
            <a:r>
              <a:rPr lang="en-US" sz="1800" b="1" dirty="0" smtClean="0">
                <a:solidFill>
                  <a:schemeClr val="accent4"/>
                </a:solidFill>
              </a:rPr>
              <a:t>mixed </a:t>
            </a:r>
            <a:r>
              <a:rPr lang="en-US" sz="1800" b="1" dirty="0" smtClean="0">
                <a:solidFill>
                  <a:schemeClr val="accent4"/>
                </a:solidFill>
              </a:rPr>
              <a:t>CP </a:t>
            </a:r>
            <a:r>
              <a:rPr lang="en-US" sz="1800" dirty="0" smtClean="0"/>
              <a:t>state </a:t>
            </a:r>
            <a:r>
              <a:rPr lang="en-US" sz="1800" dirty="0" smtClean="0"/>
              <a:t>→ anomalous contributions</a:t>
            </a:r>
          </a:p>
          <a:p>
            <a:r>
              <a:rPr lang="en-US" sz="1800" dirty="0" smtClean="0"/>
              <a:t>Tensor structure of the HVV </a:t>
            </a:r>
            <a:r>
              <a:rPr lang="en-US" sz="1800" dirty="0" smtClean="0"/>
              <a:t>interactions </a:t>
            </a:r>
            <a:r>
              <a:rPr lang="en-US" sz="1800" dirty="0" smtClean="0"/>
              <a:t>studied under the spin-0 assumption</a:t>
            </a:r>
          </a:p>
          <a:p>
            <a:pPr lvl="1"/>
            <a:r>
              <a:rPr lang="en-US" sz="1800" dirty="0" smtClean="0"/>
              <a:t>Via parameter measurement → coupling ratios and effective cross sections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8868" y="5564678"/>
            <a:ext cx="7408332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signs of deviations from the SM </a:t>
            </a:r>
            <a:r>
              <a:rPr lang="en-US" dirty="0" smtClean="0">
                <a:solidFill>
                  <a:schemeClr val="tx1"/>
                </a:solidFill>
              </a:rPr>
              <a:t>with the data available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The Higgs </a:t>
            </a:r>
            <a:r>
              <a:rPr lang="en-US" dirty="0">
                <a:solidFill>
                  <a:schemeClr val="tx1"/>
                </a:solidFill>
              </a:rPr>
              <a:t>boson is compatible with the SM hypotheses J</a:t>
            </a:r>
            <a:r>
              <a:rPr lang="en-US" baseline="30000" dirty="0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= 0</a:t>
            </a:r>
            <a:r>
              <a:rPr lang="en-US" baseline="30000" dirty="0">
                <a:solidFill>
                  <a:schemeClr val="tx1"/>
                </a:solidFill>
              </a:rPr>
              <a:t>+</a:t>
            </a:r>
            <a:r>
              <a:rPr lang="en-US" baseline="30000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If it is exactly the SM Higgs, only R</a:t>
            </a:r>
            <a:r>
              <a:rPr lang="en-US" dirty="0" smtClean="0">
                <a:solidFill>
                  <a:schemeClr val="tx1"/>
                </a:solidFill>
              </a:rPr>
              <a:t>un-2 data will tell!</a:t>
            </a:r>
            <a:endParaRPr lang="en-US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55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kind of analyses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 smtClean="0"/>
              <a:t>Straightforward: </a:t>
            </a:r>
            <a:r>
              <a:rPr lang="en-US" sz="1800" dirty="0" smtClean="0"/>
              <a:t>Test </a:t>
            </a:r>
            <a:r>
              <a:rPr lang="en-US" sz="1800" dirty="0" smtClean="0"/>
              <a:t>of  </a:t>
            </a:r>
            <a:r>
              <a:rPr lang="en-US" sz="1800" b="1" dirty="0" smtClean="0">
                <a:solidFill>
                  <a:srgbClr val="009DD9"/>
                </a:solidFill>
              </a:rPr>
              <a:t>different </a:t>
            </a:r>
            <a:r>
              <a:rPr lang="en-US" sz="1800" b="1" dirty="0" smtClean="0">
                <a:solidFill>
                  <a:srgbClr val="009DD9"/>
                </a:solidFill>
              </a:rPr>
              <a:t>BSM </a:t>
            </a:r>
            <a:r>
              <a:rPr lang="en-US" sz="1800" b="1" dirty="0" smtClean="0">
                <a:solidFill>
                  <a:srgbClr val="009DD9"/>
                </a:solidFill>
              </a:rPr>
              <a:t>spin and CP </a:t>
            </a:r>
            <a:r>
              <a:rPr lang="en-US" sz="1800" b="1" dirty="0">
                <a:solidFill>
                  <a:srgbClr val="009DD9"/>
                </a:solidFill>
              </a:rPr>
              <a:t>hypotheses </a:t>
            </a:r>
            <a:endParaRPr lang="en-US" sz="1800" dirty="0"/>
          </a:p>
          <a:p>
            <a:pPr marL="11430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</a:t>
            </a:r>
            <a:r>
              <a:rPr lang="en-US" sz="1800" dirty="0" smtClean="0"/>
              <a:t>→ Exotic spin-1 or spin-2, BSM 0</a:t>
            </a:r>
            <a:r>
              <a:rPr lang="en-US" sz="2000" baseline="30000" dirty="0" smtClean="0"/>
              <a:t>- </a:t>
            </a:r>
            <a:r>
              <a:rPr lang="en-US" sz="1800" dirty="0" smtClean="0"/>
              <a:t>0</a:t>
            </a:r>
            <a:r>
              <a:rPr lang="en-US" sz="1800" baseline="30000" dirty="0" smtClean="0"/>
              <a:t>+</a:t>
            </a:r>
            <a:r>
              <a:rPr lang="en-US" sz="1800" baseline="-25000" dirty="0" smtClean="0"/>
              <a:t>h</a:t>
            </a:r>
            <a:endParaRPr lang="en-US" sz="1800" baseline="-25000" dirty="0"/>
          </a:p>
          <a:p>
            <a:r>
              <a:rPr lang="en-US" sz="1800" b="1" dirty="0" smtClean="0"/>
              <a:t>More complicated:</a:t>
            </a:r>
            <a:r>
              <a:rPr lang="en-US" sz="1800" b="1" dirty="0"/>
              <a:t> </a:t>
            </a:r>
            <a:r>
              <a:rPr lang="en-US" sz="1800" dirty="0" smtClean="0"/>
              <a:t>study of</a:t>
            </a:r>
            <a:r>
              <a:rPr lang="en-US" sz="1800" dirty="0" smtClean="0"/>
              <a:t> </a:t>
            </a:r>
            <a:r>
              <a:rPr lang="en-US" sz="1800" dirty="0" smtClean="0"/>
              <a:t>the tensor structure </a:t>
            </a:r>
            <a:r>
              <a:rPr lang="en-US" sz="1800" dirty="0" smtClean="0"/>
              <a:t>of the </a:t>
            </a:r>
            <a:r>
              <a:rPr lang="en-US" sz="1800" dirty="0" smtClean="0"/>
              <a:t>HVV </a:t>
            </a:r>
            <a:r>
              <a:rPr lang="en-US" sz="1800" dirty="0" smtClean="0"/>
              <a:t>interactions setting</a:t>
            </a:r>
            <a:r>
              <a:rPr lang="en-US" sz="1800" dirty="0" smtClean="0">
                <a:solidFill>
                  <a:schemeClr val="accent4"/>
                </a:solidFill>
              </a:rPr>
              <a:t> </a:t>
            </a:r>
            <a:r>
              <a:rPr lang="en-US" sz="1800" b="1" dirty="0" smtClean="0">
                <a:solidFill>
                  <a:schemeClr val="accent4"/>
                </a:solidFill>
              </a:rPr>
              <a:t>limits on anomalous couplings</a:t>
            </a:r>
            <a:r>
              <a:rPr lang="en-US" sz="1800" dirty="0" smtClean="0"/>
              <a:t> </a:t>
            </a:r>
            <a:r>
              <a:rPr lang="en-US" sz="1800" dirty="0" smtClean="0"/>
              <a:t>u</a:t>
            </a:r>
            <a:r>
              <a:rPr lang="en-US" sz="1800" dirty="0" smtClean="0"/>
              <a:t>nder spin-0 </a:t>
            </a:r>
            <a:r>
              <a:rPr lang="en-US" sz="1800" dirty="0"/>
              <a:t>assumption </a:t>
            </a:r>
          </a:p>
          <a:p>
            <a:endParaRPr lang="en-US" sz="1800" dirty="0" smtClean="0"/>
          </a:p>
          <a:p>
            <a:r>
              <a:rPr lang="en-US" sz="1800" dirty="0" smtClean="0"/>
              <a:t>ATLAS and CMS perform:</a:t>
            </a:r>
          </a:p>
          <a:p>
            <a:pPr lvl="1"/>
            <a:r>
              <a:rPr lang="en-US" sz="1800" b="1" dirty="0"/>
              <a:t>H</a:t>
            </a:r>
            <a:r>
              <a:rPr lang="en-US" sz="1800" b="1" dirty="0" smtClean="0"/>
              <a:t>ypothesis testing </a:t>
            </a:r>
            <a:r>
              <a:rPr lang="en-US" sz="1800" dirty="0" smtClean="0"/>
              <a:t>→ Different J</a:t>
            </a:r>
            <a:r>
              <a:rPr lang="en-US" sz="1800" baseline="30000" dirty="0" smtClean="0"/>
              <a:t>CP</a:t>
            </a:r>
            <a:r>
              <a:rPr lang="en-US" sz="1800" dirty="0" smtClean="0"/>
              <a:t> models are compared with the </a:t>
            </a:r>
            <a:r>
              <a:rPr lang="en-US" sz="1800" dirty="0" smtClean="0"/>
              <a:t>SM versus </a:t>
            </a:r>
            <a:r>
              <a:rPr lang="en-US" sz="1800" dirty="0" smtClean="0"/>
              <a:t>the data and ruled out individually </a:t>
            </a:r>
          </a:p>
          <a:p>
            <a:pPr lvl="1"/>
            <a:r>
              <a:rPr lang="en-US" sz="1800" b="1" dirty="0" smtClean="0"/>
              <a:t>Parameter estimation</a:t>
            </a:r>
            <a:r>
              <a:rPr lang="en-US" sz="1800" dirty="0" smtClean="0"/>
              <a:t> → where different parameters </a:t>
            </a:r>
            <a:r>
              <a:rPr lang="en-US" sz="1800" dirty="0" smtClean="0"/>
              <a:t>related </a:t>
            </a:r>
            <a:r>
              <a:rPr lang="en-US" sz="1800" dirty="0" smtClean="0"/>
              <a:t>to anomalous couplings </a:t>
            </a:r>
            <a:r>
              <a:rPr lang="en-US" sz="1800" dirty="0" smtClean="0"/>
              <a:t>ar</a:t>
            </a:r>
            <a:r>
              <a:rPr lang="en-US" sz="1800" dirty="0" smtClean="0"/>
              <a:t>e measured</a:t>
            </a:r>
            <a:endParaRPr lang="en-US" sz="1800" dirty="0" smtClean="0"/>
          </a:p>
          <a:p>
            <a:r>
              <a:rPr lang="en-US" sz="1800" dirty="0" smtClean="0"/>
              <a:t>Rely on simulation </a:t>
            </a:r>
            <a:r>
              <a:rPr lang="en-US" sz="1800" dirty="0" smtClean="0"/>
              <a:t>of </a:t>
            </a:r>
            <a:r>
              <a:rPr lang="en-US" sz="1800" dirty="0" smtClean="0"/>
              <a:t>the alternative hypotheses, </a:t>
            </a:r>
            <a:r>
              <a:rPr lang="en-US" sz="1800" dirty="0" smtClean="0"/>
              <a:t>done with:</a:t>
            </a:r>
          </a:p>
          <a:p>
            <a:pPr lvl="1"/>
            <a:r>
              <a:rPr lang="en-US" sz="1800" b="1" dirty="0" smtClean="0">
                <a:solidFill>
                  <a:schemeClr val="accent2"/>
                </a:solidFill>
              </a:rPr>
              <a:t>MadGraph5_aMC@NLO, </a:t>
            </a:r>
            <a:r>
              <a:rPr lang="en-US" sz="1800" b="1" dirty="0" err="1" smtClean="0">
                <a:solidFill>
                  <a:schemeClr val="accent2"/>
                </a:solidFill>
              </a:rPr>
              <a:t>POWHEG+JHUGen</a:t>
            </a:r>
            <a:r>
              <a:rPr lang="en-US" sz="1800" b="1" dirty="0" smtClean="0">
                <a:solidFill>
                  <a:schemeClr val="accent2"/>
                </a:solidFill>
              </a:rPr>
              <a:t> (ATLAS)</a:t>
            </a:r>
          </a:p>
          <a:p>
            <a:pPr lvl="1"/>
            <a:r>
              <a:rPr lang="en-US" sz="1800" b="1" dirty="0" err="1" smtClean="0">
                <a:solidFill>
                  <a:schemeClr val="accent2"/>
                </a:solidFill>
              </a:rPr>
              <a:t>POWHEG+JHUGen</a:t>
            </a:r>
            <a:r>
              <a:rPr lang="en-US" sz="1800" b="1" dirty="0" smtClean="0">
                <a:solidFill>
                  <a:schemeClr val="accent2"/>
                </a:solidFill>
              </a:rPr>
              <a:t> (CMS</a:t>
            </a:r>
            <a:r>
              <a:rPr lang="en-US" sz="1800" b="1" dirty="0" smtClean="0">
                <a:solidFill>
                  <a:schemeClr val="accent2"/>
                </a:solidFill>
              </a:rPr>
              <a:t>)</a:t>
            </a:r>
            <a:endParaRPr lang="en-US" sz="1800" b="1" dirty="0" smtClean="0">
              <a:solidFill>
                <a:schemeClr val="accent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42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391" y="3463651"/>
            <a:ext cx="3837180" cy="3222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The </a:t>
            </a:r>
            <a:r>
              <a:rPr lang="en-US" sz="1800" dirty="0"/>
              <a:t>analysis </a:t>
            </a:r>
            <a:r>
              <a:rPr lang="en-US" sz="1800" dirty="0" smtClean="0"/>
              <a:t>is done via </a:t>
            </a:r>
            <a:r>
              <a:rPr lang="en-US" sz="1800" dirty="0" smtClean="0"/>
              <a:t>the </a:t>
            </a:r>
            <a:r>
              <a:rPr lang="en-US" sz="1800" dirty="0"/>
              <a:t>study of the </a:t>
            </a:r>
            <a:r>
              <a:rPr lang="en-US" sz="1800" b="1" dirty="0">
                <a:solidFill>
                  <a:schemeClr val="accent2"/>
                </a:solidFill>
              </a:rPr>
              <a:t>kinematic distributions of the </a:t>
            </a:r>
            <a:r>
              <a:rPr lang="en-US" sz="1800" b="1" dirty="0" smtClean="0">
                <a:solidFill>
                  <a:schemeClr val="accent2"/>
                </a:solidFill>
              </a:rPr>
              <a:t>decay </a:t>
            </a:r>
            <a:r>
              <a:rPr lang="en-US" sz="1800" b="1" dirty="0">
                <a:solidFill>
                  <a:schemeClr val="accent2"/>
                </a:solidFill>
              </a:rPr>
              <a:t>products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endParaRPr lang="en-US" sz="1800" dirty="0">
              <a:solidFill>
                <a:schemeClr val="accent2"/>
              </a:solidFill>
            </a:endParaRPr>
          </a:p>
          <a:p>
            <a:pPr lvl="1"/>
            <a:r>
              <a:rPr lang="en-US" sz="1800" dirty="0" smtClean="0"/>
              <a:t>Determined by the tensor </a:t>
            </a:r>
            <a:r>
              <a:rPr lang="en-US" sz="1800" dirty="0"/>
              <a:t>structure of the HVV interactions </a:t>
            </a:r>
            <a:endParaRPr lang="en-US" sz="1800" dirty="0" smtClean="0"/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number of kinematic variables available </a:t>
            </a:r>
            <a:r>
              <a:rPr lang="en-US" sz="1800" dirty="0" smtClean="0"/>
              <a:t>depends on the </a:t>
            </a:r>
            <a:r>
              <a:rPr lang="en-US" sz="1800" dirty="0"/>
              <a:t>Higgs decay </a:t>
            </a:r>
            <a:r>
              <a:rPr lang="en-US" sz="1800" dirty="0" smtClean="0"/>
              <a:t>→ determines the strategy followed in each channel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4470" y="3597505"/>
            <a:ext cx="559039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0CF9B"/>
                </a:solidFill>
              </a:rPr>
              <a:t>Production: </a:t>
            </a:r>
            <a:endParaRPr lang="en-US" dirty="0" smtClean="0">
              <a:solidFill>
                <a:srgbClr val="10CF9B"/>
              </a:solidFill>
            </a:endParaRPr>
          </a:p>
          <a:p>
            <a:r>
              <a:rPr lang="en-US" b="1" dirty="0" err="1" smtClean="0">
                <a:solidFill>
                  <a:srgbClr val="10CF9B"/>
                </a:solidFill>
              </a:rPr>
              <a:t>gg</a:t>
            </a:r>
            <a:r>
              <a:rPr lang="en-US" b="1" dirty="0">
                <a:solidFill>
                  <a:srgbClr val="10CF9B"/>
                </a:solidFill>
              </a:rPr>
              <a:t>/</a:t>
            </a:r>
            <a:r>
              <a:rPr lang="en-US" b="1" dirty="0" err="1">
                <a:solidFill>
                  <a:srgbClr val="10CF9B"/>
                </a:solidFill>
              </a:rPr>
              <a:t>qq</a:t>
            </a:r>
            <a:r>
              <a:rPr lang="en-US" b="1" dirty="0">
                <a:solidFill>
                  <a:srgbClr val="10CF9B"/>
                </a:solidFill>
              </a:rPr>
              <a:t>/any</a:t>
            </a:r>
          </a:p>
          <a:p>
            <a:r>
              <a:rPr lang="en-US" dirty="0" smtClean="0">
                <a:solidFill>
                  <a:srgbClr val="10CF9B"/>
                </a:solidFill>
              </a:rPr>
              <a:t>Decay: </a:t>
            </a:r>
            <a:endParaRPr lang="en-US" dirty="0" smtClean="0">
              <a:solidFill>
                <a:srgbClr val="10CF9B"/>
              </a:solidFill>
            </a:endParaRPr>
          </a:p>
          <a:p>
            <a:r>
              <a:rPr lang="en-US" b="1" dirty="0" smtClean="0">
                <a:solidFill>
                  <a:srgbClr val="10CF9B"/>
                </a:solidFill>
              </a:rPr>
              <a:t>ZZ</a:t>
            </a:r>
            <a:r>
              <a:rPr lang="en-US" b="1" dirty="0" smtClean="0">
                <a:solidFill>
                  <a:srgbClr val="10CF9B"/>
                </a:solidFill>
              </a:rPr>
              <a:t>/</a:t>
            </a:r>
            <a:r>
              <a:rPr lang="en-US" b="1" dirty="0" err="1" smtClean="0">
                <a:solidFill>
                  <a:srgbClr val="10CF9B"/>
                </a:solidFill>
              </a:rPr>
              <a:t>Zγ</a:t>
            </a:r>
            <a:r>
              <a:rPr lang="en-US" b="1" baseline="30000" dirty="0" smtClean="0">
                <a:solidFill>
                  <a:srgbClr val="10CF9B"/>
                </a:solidFill>
              </a:rPr>
              <a:t>*</a:t>
            </a:r>
            <a:r>
              <a:rPr lang="en-US" b="1" dirty="0" smtClean="0">
                <a:solidFill>
                  <a:srgbClr val="10CF9B"/>
                </a:solidFill>
              </a:rPr>
              <a:t>/</a:t>
            </a:r>
            <a:r>
              <a:rPr lang="en-US" b="1" dirty="0" err="1" smtClean="0">
                <a:solidFill>
                  <a:srgbClr val="10CF9B"/>
                </a:solidFill>
              </a:rPr>
              <a:t>γ</a:t>
            </a:r>
            <a:r>
              <a:rPr lang="en-US" b="1" baseline="30000" dirty="0" smtClean="0">
                <a:solidFill>
                  <a:srgbClr val="10CF9B"/>
                </a:solidFill>
              </a:rPr>
              <a:t>*</a:t>
            </a:r>
            <a:r>
              <a:rPr lang="en-US" b="1" dirty="0" err="1" smtClean="0">
                <a:solidFill>
                  <a:srgbClr val="10CF9B"/>
                </a:solidFill>
              </a:rPr>
              <a:t>γ</a:t>
            </a:r>
            <a:r>
              <a:rPr lang="en-US" b="1" dirty="0" smtClean="0">
                <a:solidFill>
                  <a:srgbClr val="10CF9B"/>
                </a:solidFill>
              </a:rPr>
              <a:t> </a:t>
            </a:r>
            <a:r>
              <a:rPr lang="en-US" b="1" baseline="30000" dirty="0" smtClean="0">
                <a:solidFill>
                  <a:srgbClr val="10CF9B"/>
                </a:solidFill>
              </a:rPr>
              <a:t>* </a:t>
            </a:r>
            <a:r>
              <a:rPr lang="en-US" b="1" dirty="0" smtClean="0">
                <a:solidFill>
                  <a:srgbClr val="10CF9B"/>
                </a:solidFill>
              </a:rPr>
              <a:t>→ 4l, WW→2l2ν, and </a:t>
            </a:r>
            <a:r>
              <a:rPr lang="en-US" b="1" dirty="0" err="1">
                <a:solidFill>
                  <a:srgbClr val="10CF9B"/>
                </a:solidFill>
              </a:rPr>
              <a:t>γγ</a:t>
            </a:r>
            <a:r>
              <a:rPr lang="en-US" b="1" dirty="0">
                <a:solidFill>
                  <a:srgbClr val="10CF9B"/>
                </a:solidFill>
              </a:rPr>
              <a:t> </a:t>
            </a:r>
            <a:endParaRPr lang="en-US" b="1" dirty="0" smtClean="0">
              <a:solidFill>
                <a:srgbClr val="10CF9B"/>
              </a:solidFill>
            </a:endParaRPr>
          </a:p>
          <a:p>
            <a:endParaRPr lang="en-US" b="1" dirty="0" smtClean="0">
              <a:solidFill>
                <a:srgbClr val="10CF9B"/>
              </a:solidFill>
            </a:endParaRPr>
          </a:p>
          <a:p>
            <a:r>
              <a:rPr lang="en-US" dirty="0"/>
              <a:t>T</a:t>
            </a:r>
            <a:r>
              <a:rPr lang="en-US" dirty="0" smtClean="0"/>
              <a:t>wo </a:t>
            </a:r>
            <a:r>
              <a:rPr lang="en-US" dirty="0"/>
              <a:t>production </a:t>
            </a:r>
            <a:r>
              <a:rPr lang="en-US" dirty="0" smtClean="0"/>
              <a:t>angles: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err="1"/>
              <a:t>θ</a:t>
            </a:r>
            <a:r>
              <a:rPr lang="en-US" baseline="30000" dirty="0"/>
              <a:t>∗</a:t>
            </a:r>
            <a:r>
              <a:rPr lang="en-US" dirty="0"/>
              <a:t> and Φ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/>
              <a:t>the X rest </a:t>
            </a:r>
            <a:r>
              <a:rPr lang="en-US" dirty="0" smtClean="0"/>
              <a:t>frame</a:t>
            </a:r>
          </a:p>
          <a:p>
            <a:r>
              <a:rPr lang="en-US" dirty="0" smtClean="0"/>
              <a:t>Three decay angles: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/>
              <a:t>θ</a:t>
            </a:r>
            <a:r>
              <a:rPr lang="en-US" baseline="-25000" dirty="0"/>
              <a:t>1</a:t>
            </a:r>
            <a:r>
              <a:rPr lang="en-US" dirty="0"/>
              <a:t>, θ</a:t>
            </a:r>
            <a:r>
              <a:rPr lang="en-US" baseline="-25000" dirty="0"/>
              <a:t>2</a:t>
            </a:r>
            <a:r>
              <a:rPr lang="en-US" dirty="0"/>
              <a:t>, and </a:t>
            </a:r>
            <a:r>
              <a:rPr lang="en-US" dirty="0" err="1"/>
              <a:t>Φ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/>
              <a:t>the V rest </a:t>
            </a:r>
            <a:r>
              <a:rPr lang="en-US" dirty="0" smtClean="0"/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1254403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7990" t="1" b="57886"/>
          <a:stretch/>
        </p:blipFill>
        <p:spPr>
          <a:xfrm>
            <a:off x="915900" y="2530455"/>
            <a:ext cx="3175972" cy="3008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29" y="2490027"/>
            <a:ext cx="2931897" cy="30491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H→</a:t>
            </a:r>
            <a:r>
              <a:rPr lang="en-US" dirty="0" smtClean="0">
                <a:latin typeface="+mn-lt"/>
              </a:rPr>
              <a:t>ZZ→4l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1"/>
                </a:solidFill>
              </a:rPr>
              <a:t>The complete final state can be reconstructed  </a:t>
            </a:r>
            <a:r>
              <a:rPr lang="en-US" sz="1800" dirty="0" smtClean="0"/>
              <a:t>→ </a:t>
            </a:r>
            <a:r>
              <a:rPr lang="en-US" sz="1800" b="1" dirty="0" smtClean="0">
                <a:solidFill>
                  <a:schemeClr val="accent4"/>
                </a:solidFill>
              </a:rPr>
              <a:t>Full kinematic </a:t>
            </a:r>
            <a:r>
              <a:rPr lang="en-US" sz="1800" b="1" dirty="0">
                <a:solidFill>
                  <a:schemeClr val="accent4"/>
                </a:solidFill>
              </a:rPr>
              <a:t>information </a:t>
            </a:r>
            <a:r>
              <a:rPr lang="en-US" sz="1800" b="1" dirty="0" smtClean="0">
                <a:solidFill>
                  <a:schemeClr val="accent4"/>
                </a:solidFill>
              </a:rPr>
              <a:t>accessible</a:t>
            </a:r>
            <a:r>
              <a:rPr lang="en-US" sz="1800" b="1" dirty="0" smtClean="0"/>
              <a:t> </a:t>
            </a:r>
            <a:r>
              <a:rPr lang="en-US" sz="1800" dirty="0" smtClean="0"/>
              <a:t>→ Best sensitivity</a:t>
            </a:r>
            <a:endParaRPr lang="en-US" sz="1800" dirty="0" smtClean="0"/>
          </a:p>
          <a:p>
            <a:r>
              <a:rPr lang="en-US" sz="1800" dirty="0" smtClean="0"/>
              <a:t>8 </a:t>
            </a:r>
            <a:r>
              <a:rPr lang="en-US" sz="1800" dirty="0"/>
              <a:t>kinematic </a:t>
            </a:r>
            <a:r>
              <a:rPr lang="en-US" sz="1800" dirty="0" smtClean="0"/>
              <a:t>variables: 5 </a:t>
            </a:r>
            <a:r>
              <a:rPr lang="en-US" sz="1800" dirty="0"/>
              <a:t>angles : </a:t>
            </a:r>
            <a:r>
              <a:rPr lang="en-US" sz="1800" dirty="0" err="1"/>
              <a:t>θ</a:t>
            </a:r>
            <a:r>
              <a:rPr lang="en-US" sz="1800" dirty="0"/>
              <a:t>*,θ</a:t>
            </a:r>
            <a:r>
              <a:rPr lang="en-US" sz="1800" baseline="-25000" dirty="0"/>
              <a:t>1</a:t>
            </a:r>
            <a:r>
              <a:rPr lang="en-US" sz="1800" dirty="0"/>
              <a:t>,θ</a:t>
            </a:r>
            <a:r>
              <a:rPr lang="en-US" sz="1800" baseline="-25000" dirty="0"/>
              <a:t>2</a:t>
            </a:r>
            <a:r>
              <a:rPr lang="en-US" sz="1800" dirty="0"/>
              <a:t>,Φ,Φ</a:t>
            </a:r>
            <a:r>
              <a:rPr lang="en-US" sz="1800" baseline="-25000" dirty="0"/>
              <a:t>1</a:t>
            </a:r>
            <a:r>
              <a:rPr lang="en-US" sz="1800" dirty="0"/>
              <a:t> </a:t>
            </a:r>
            <a:r>
              <a:rPr lang="en-US" sz="1800" dirty="0" smtClean="0"/>
              <a:t>; 3 masses</a:t>
            </a:r>
            <a:r>
              <a:rPr lang="en-US" sz="1800" dirty="0"/>
              <a:t>: m</a:t>
            </a:r>
            <a:r>
              <a:rPr lang="en-US" sz="1800" baseline="-25000" dirty="0"/>
              <a:t>Z1</a:t>
            </a:r>
            <a:r>
              <a:rPr lang="en-US" sz="1800" dirty="0"/>
              <a:t>, m</a:t>
            </a:r>
            <a:r>
              <a:rPr lang="en-US" sz="1800" baseline="-25000" dirty="0"/>
              <a:t>Z2</a:t>
            </a:r>
            <a:r>
              <a:rPr lang="en-US" sz="1800" dirty="0"/>
              <a:t>, m</a:t>
            </a:r>
            <a:r>
              <a:rPr lang="en-US" sz="1800" baseline="-25000" dirty="0"/>
              <a:t>4l</a:t>
            </a:r>
            <a:r>
              <a:rPr lang="en-US" sz="1800" dirty="0"/>
              <a:t> 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pPr marL="114300" indent="0">
              <a:buNone/>
            </a:pPr>
            <a:endParaRPr lang="en-US" sz="1800" dirty="0"/>
          </a:p>
          <a:p>
            <a:r>
              <a:rPr lang="en-US" sz="1800" dirty="0" smtClean="0"/>
              <a:t>The information is condensed </a:t>
            </a:r>
            <a:r>
              <a:rPr lang="en-US" sz="1800" dirty="0"/>
              <a:t>in a set of </a:t>
            </a:r>
            <a:r>
              <a:rPr lang="en-US" sz="1800" dirty="0" smtClean="0"/>
              <a:t>discriminants based on:</a:t>
            </a:r>
            <a:endParaRPr lang="en-US" sz="1800" dirty="0"/>
          </a:p>
          <a:p>
            <a:pPr marL="582930" lvl="1" indent="-285750">
              <a:buFont typeface="Arial"/>
              <a:buChar char="•"/>
            </a:pPr>
            <a:r>
              <a:rPr lang="en-US" sz="1800" b="1" dirty="0" smtClean="0">
                <a:solidFill>
                  <a:schemeClr val="accent2"/>
                </a:solidFill>
              </a:rPr>
              <a:t>Matrix </a:t>
            </a:r>
            <a:r>
              <a:rPr lang="en-US" sz="1800" b="1" dirty="0">
                <a:solidFill>
                  <a:schemeClr val="accent2"/>
                </a:solidFill>
              </a:rPr>
              <a:t>Element </a:t>
            </a:r>
            <a:r>
              <a:rPr lang="en-US" sz="1800" dirty="0"/>
              <a:t>calculations, such as the Matrix Element Likelihood </a:t>
            </a:r>
            <a:r>
              <a:rPr lang="en-US" sz="1800" dirty="0" smtClean="0"/>
              <a:t>Approach </a:t>
            </a:r>
            <a:r>
              <a:rPr lang="en-US" sz="1800" dirty="0"/>
              <a:t>(MELA</a:t>
            </a:r>
            <a:r>
              <a:rPr lang="en-US" sz="1800" dirty="0" smtClean="0"/>
              <a:t>) or </a:t>
            </a:r>
            <a:r>
              <a:rPr lang="en-US" sz="1800" b="1" dirty="0" smtClean="0">
                <a:solidFill>
                  <a:schemeClr val="tx2"/>
                </a:solidFill>
              </a:rPr>
              <a:t>BDT</a:t>
            </a:r>
            <a:r>
              <a:rPr lang="en-US" sz="1800" dirty="0" smtClean="0"/>
              <a:t> </a:t>
            </a:r>
            <a:r>
              <a:rPr lang="en-US" sz="1800" dirty="0"/>
              <a:t>discriminants trained with simulation </a:t>
            </a:r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0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3446" b="2945"/>
          <a:stretch/>
        </p:blipFill>
        <p:spPr>
          <a:xfrm>
            <a:off x="68371" y="4415273"/>
            <a:ext cx="2753851" cy="2385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9466" r="53320"/>
          <a:stretch/>
        </p:blipFill>
        <p:spPr>
          <a:xfrm>
            <a:off x="5621154" y="4476233"/>
            <a:ext cx="2787610" cy="2324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2766" r="2624" b="3518"/>
          <a:stretch/>
        </p:blipFill>
        <p:spPr>
          <a:xfrm>
            <a:off x="3019777" y="4429384"/>
            <a:ext cx="2638778" cy="2371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555" y="1106142"/>
            <a:ext cx="2554677" cy="2152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H→</a:t>
            </a:r>
            <a:r>
              <a:rPr lang="en-US" dirty="0" smtClean="0">
                <a:latin typeface="+mn-lt"/>
              </a:rPr>
              <a:t>WW→2l2ν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Two lepton final state (eµ), two neutrinos </a:t>
            </a:r>
          </a:p>
          <a:p>
            <a:pPr marL="114300" indent="0">
              <a:buNone/>
            </a:pPr>
            <a:r>
              <a:rPr lang="en-US" sz="1800" dirty="0" smtClean="0">
                <a:solidFill>
                  <a:schemeClr val="accent2"/>
                </a:solidFill>
              </a:rPr>
              <a:t>     → </a:t>
            </a:r>
            <a:r>
              <a:rPr lang="en-US" sz="1800" b="1" dirty="0" smtClean="0">
                <a:solidFill>
                  <a:srgbClr val="5ECCF3"/>
                </a:solidFill>
              </a:rPr>
              <a:t>full final state cannot be reconstructed</a:t>
            </a:r>
            <a:endParaRPr lang="en-US" sz="1800" b="1" dirty="0">
              <a:solidFill>
                <a:srgbClr val="5ECCF3"/>
              </a:solidFill>
            </a:endParaRPr>
          </a:p>
          <a:p>
            <a:r>
              <a:rPr lang="en-US" sz="1800" dirty="0" smtClean="0"/>
              <a:t>Rely </a:t>
            </a:r>
            <a:r>
              <a:rPr lang="en-US" sz="1800" dirty="0"/>
              <a:t>on </a:t>
            </a:r>
            <a:r>
              <a:rPr lang="en-US" sz="1800" dirty="0" smtClean="0"/>
              <a:t>limited </a:t>
            </a:r>
            <a:r>
              <a:rPr lang="en-US" sz="1800" dirty="0"/>
              <a:t>set </a:t>
            </a:r>
            <a:r>
              <a:rPr lang="en-US" sz="1800" dirty="0" smtClean="0"/>
              <a:t>kinematics</a:t>
            </a:r>
          </a:p>
          <a:p>
            <a:pPr lvl="1"/>
            <a:r>
              <a:rPr lang="en-US" sz="1800" b="1" dirty="0" err="1">
                <a:solidFill>
                  <a:srgbClr val="009DD9"/>
                </a:solidFill>
              </a:rPr>
              <a:t>m</a:t>
            </a:r>
            <a:r>
              <a:rPr lang="en-US" sz="1800" b="1" baseline="-25000" dirty="0" err="1" smtClean="0">
                <a:solidFill>
                  <a:srgbClr val="009DD9"/>
                </a:solidFill>
              </a:rPr>
              <a:t>ll</a:t>
            </a:r>
            <a:r>
              <a:rPr lang="en-US" sz="1800" b="1" baseline="-25000" dirty="0" smtClean="0">
                <a:solidFill>
                  <a:srgbClr val="009DD9"/>
                </a:solidFill>
              </a:rPr>
              <a:t>,</a:t>
            </a:r>
            <a:r>
              <a:rPr lang="en-US" sz="1800" b="1" dirty="0" smtClean="0">
                <a:solidFill>
                  <a:srgbClr val="009DD9"/>
                </a:solidFill>
              </a:rPr>
              <a:t> </a:t>
            </a:r>
            <a:r>
              <a:rPr lang="en-US" sz="1800" b="1" dirty="0" err="1">
                <a:solidFill>
                  <a:srgbClr val="009DD9"/>
                </a:solidFill>
              </a:rPr>
              <a:t>m</a:t>
            </a:r>
            <a:r>
              <a:rPr lang="en-US" sz="1800" b="1" baseline="-25000" dirty="0" err="1">
                <a:solidFill>
                  <a:srgbClr val="009DD9"/>
                </a:solidFill>
              </a:rPr>
              <a:t>T</a:t>
            </a:r>
            <a:r>
              <a:rPr lang="en-US" sz="1800" b="1" dirty="0">
                <a:solidFill>
                  <a:srgbClr val="009DD9"/>
                </a:solidFill>
              </a:rPr>
              <a:t> </a:t>
            </a:r>
            <a:r>
              <a:rPr lang="en-US" sz="1800" dirty="0"/>
              <a:t>(CMS</a:t>
            </a:r>
            <a:r>
              <a:rPr lang="en-US" sz="1800" dirty="0" smtClean="0"/>
              <a:t>) - </a:t>
            </a:r>
            <a:r>
              <a:rPr lang="en-US" sz="1800" b="1" dirty="0" err="1" smtClean="0">
                <a:solidFill>
                  <a:schemeClr val="tx2"/>
                </a:solidFill>
              </a:rPr>
              <a:t>m</a:t>
            </a:r>
            <a:r>
              <a:rPr lang="en-US" sz="1800" b="1" baseline="-25000" dirty="0" err="1" smtClean="0">
                <a:solidFill>
                  <a:schemeClr val="tx2"/>
                </a:solidFill>
              </a:rPr>
              <a:t>ll</a:t>
            </a:r>
            <a:r>
              <a:rPr lang="en-US" sz="1800" b="1" dirty="0" smtClean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 smtClean="0">
                <a:solidFill>
                  <a:schemeClr val="tx2"/>
                </a:solidFill>
              </a:rPr>
              <a:t>Δ</a:t>
            </a:r>
            <a:r>
              <a:rPr lang="en-US" sz="1800" b="1" dirty="0" err="1" smtClean="0">
                <a:solidFill>
                  <a:schemeClr val="tx2"/>
                </a:solidFill>
                <a:latin typeface="Times"/>
                <a:cs typeface="Times"/>
              </a:rPr>
              <a:t>φ</a:t>
            </a:r>
            <a:r>
              <a:rPr lang="en-US" sz="1800" b="1" baseline="-25000" dirty="0" err="1" smtClean="0">
                <a:solidFill>
                  <a:schemeClr val="tx2"/>
                </a:solidFill>
              </a:rPr>
              <a:t>ll</a:t>
            </a:r>
            <a:r>
              <a:rPr lang="en-US" sz="1800" b="1" dirty="0" smtClean="0">
                <a:solidFill>
                  <a:schemeClr val="tx2"/>
                </a:solidFill>
              </a:rPr>
              <a:t> 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 smtClean="0">
                <a:solidFill>
                  <a:schemeClr val="tx2"/>
                </a:solidFill>
              </a:rPr>
              <a:t>p</a:t>
            </a:r>
            <a:r>
              <a:rPr lang="en-US" sz="1800" b="1" baseline="-25000" dirty="0" err="1" smtClean="0">
                <a:solidFill>
                  <a:schemeClr val="tx2"/>
                </a:solidFill>
              </a:rPr>
              <a:t>T</a:t>
            </a:r>
            <a:r>
              <a:rPr lang="en-US" sz="1800" b="1" baseline="30000" dirty="0" err="1" smtClean="0">
                <a:solidFill>
                  <a:schemeClr val="tx2"/>
                </a:solidFill>
              </a:rPr>
              <a:t>ll</a:t>
            </a:r>
            <a:r>
              <a:rPr lang="en-US" sz="1800" b="1" dirty="0" smtClean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m</a:t>
            </a:r>
            <a:r>
              <a:rPr lang="en-US" sz="1800" b="1" baseline="-25000" dirty="0" err="1">
                <a:solidFill>
                  <a:schemeClr val="tx2"/>
                </a:solidFill>
              </a:rPr>
              <a:t>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dirty="0"/>
              <a:t>(ATLAS) </a:t>
            </a:r>
            <a:endParaRPr lang="en-US" sz="1800" dirty="0" smtClean="0"/>
          </a:p>
          <a:p>
            <a:r>
              <a:rPr lang="en-US" sz="1800" dirty="0" smtClean="0"/>
              <a:t>The </a:t>
            </a:r>
            <a:r>
              <a:rPr lang="en-US" sz="1800" dirty="0" smtClean="0"/>
              <a:t>analysis is performed using</a:t>
            </a:r>
          </a:p>
          <a:p>
            <a:pPr lvl="1"/>
            <a:r>
              <a:rPr lang="en-US" sz="1800" b="1" dirty="0" smtClean="0"/>
              <a:t>2D templates </a:t>
            </a:r>
            <a:r>
              <a:rPr lang="en-US" sz="1800" dirty="0" smtClean="0"/>
              <a:t>(legacy SM analysis) (CMS)</a:t>
            </a:r>
            <a:endParaRPr lang="en-US" sz="1800" dirty="0"/>
          </a:p>
          <a:p>
            <a:pPr lvl="1"/>
            <a:r>
              <a:rPr lang="en-US" sz="1800" b="1" dirty="0"/>
              <a:t>BDT </a:t>
            </a:r>
            <a:r>
              <a:rPr lang="en-US" sz="1800" dirty="0"/>
              <a:t>trained using input variables </a:t>
            </a:r>
            <a:r>
              <a:rPr lang="en-US" sz="1800" dirty="0" smtClean="0"/>
              <a:t>(different BDTs for SM signal/background, </a:t>
            </a:r>
            <a:r>
              <a:rPr lang="en-US" sz="1800" dirty="0" smtClean="0"/>
              <a:t>BSM </a:t>
            </a:r>
            <a:r>
              <a:rPr lang="en-US" sz="1800" dirty="0" smtClean="0"/>
              <a:t>signal/background, SM signal</a:t>
            </a:r>
            <a:r>
              <a:rPr lang="en-US" sz="1800" dirty="0" smtClean="0"/>
              <a:t>/</a:t>
            </a:r>
            <a:r>
              <a:rPr lang="en-US" sz="1800" dirty="0" smtClean="0"/>
              <a:t>BSM</a:t>
            </a:r>
            <a:r>
              <a:rPr lang="en-US" sz="1800" dirty="0" smtClean="0"/>
              <a:t> </a:t>
            </a:r>
            <a:r>
              <a:rPr lang="en-US" sz="1800" dirty="0" smtClean="0"/>
              <a:t>signal) (ATLAS)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Rebeca Gonzalez Suarez (UNL) SM@LHC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+mn-lt"/>
              </a:rPr>
              <a:t>H→</a:t>
            </a:r>
            <a:r>
              <a:rPr lang="en-US" dirty="0" err="1" smtClean="0">
                <a:latin typeface="+mn-lt"/>
              </a:rPr>
              <a:t>γγ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Only a single kinematic variable encodes the spin </a:t>
            </a:r>
            <a:r>
              <a:rPr lang="en-US" sz="1800" dirty="0" smtClean="0"/>
              <a:t>information </a:t>
            </a:r>
            <a:endParaRPr lang="en-US" sz="1800" dirty="0"/>
          </a:p>
          <a:p>
            <a:pPr lvl="1"/>
            <a:r>
              <a:rPr lang="en-US" sz="1800" b="1" dirty="0" err="1" smtClean="0">
                <a:solidFill>
                  <a:schemeClr val="accent4"/>
                </a:solidFill>
              </a:rPr>
              <a:t>cosθ</a:t>
            </a:r>
            <a:r>
              <a:rPr lang="en-US" sz="1800" b="1" dirty="0">
                <a:solidFill>
                  <a:schemeClr val="accent4"/>
                </a:solidFill>
              </a:rPr>
              <a:t>* : </a:t>
            </a:r>
            <a:r>
              <a:rPr lang="en-US" sz="1800" dirty="0"/>
              <a:t>cosine of scattering angle in the Collins</a:t>
            </a:r>
            <a:r>
              <a:rPr lang="en-US" sz="1800" dirty="0" smtClean="0"/>
              <a:t>-</a:t>
            </a:r>
            <a:r>
              <a:rPr lang="en-US" sz="1800" dirty="0" err="1" smtClean="0"/>
              <a:t>Soper</a:t>
            </a:r>
            <a:r>
              <a:rPr lang="en-US" sz="1800" dirty="0" smtClean="0"/>
              <a:t> </a:t>
            </a:r>
            <a:r>
              <a:rPr lang="en-US" sz="1800" dirty="0"/>
              <a:t>frame </a:t>
            </a:r>
          </a:p>
          <a:p>
            <a:r>
              <a:rPr lang="en-US" sz="1800" dirty="0"/>
              <a:t>Both ATLAS and CMS use the same variable </a:t>
            </a:r>
            <a:r>
              <a:rPr lang="en-US" sz="1800" dirty="0" smtClean="0"/>
              <a:t>and follow </a:t>
            </a:r>
            <a:r>
              <a:rPr lang="en-US" sz="1800" dirty="0"/>
              <a:t>their respective legacy </a:t>
            </a:r>
            <a:r>
              <a:rPr lang="en-US" sz="1800" dirty="0" err="1"/>
              <a:t>H→γγ</a:t>
            </a:r>
            <a:r>
              <a:rPr lang="en-US" sz="1800" dirty="0"/>
              <a:t> analyses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2050" b="16872"/>
          <a:stretch/>
        </p:blipFill>
        <p:spPr>
          <a:xfrm>
            <a:off x="832766" y="3756473"/>
            <a:ext cx="3290466" cy="287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144" y="3057866"/>
            <a:ext cx="3059331" cy="784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986" y="3748230"/>
            <a:ext cx="3644865" cy="266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7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Spin </a:t>
            </a:r>
            <a:r>
              <a:rPr lang="en-US" dirty="0" smtClean="0"/>
              <a:t>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The main sensitivity comes </a:t>
            </a:r>
            <a:r>
              <a:rPr lang="en-US" sz="1800" dirty="0"/>
              <a:t>from </a:t>
            </a:r>
            <a:r>
              <a:rPr lang="en-US" sz="1800" b="1" dirty="0"/>
              <a:t>H→ZZ→4l</a:t>
            </a:r>
            <a:r>
              <a:rPr lang="en-US" sz="1800" dirty="0"/>
              <a:t> channel </a:t>
            </a:r>
            <a:endParaRPr lang="en-US" sz="1800" dirty="0" smtClean="0"/>
          </a:p>
          <a:p>
            <a:pPr lvl="1"/>
            <a:r>
              <a:rPr lang="en-US" sz="1800" dirty="0" smtClean="0"/>
              <a:t>H→WW and </a:t>
            </a:r>
            <a:r>
              <a:rPr lang="en-US" sz="1800" dirty="0" err="1" smtClean="0"/>
              <a:t>H→γγ</a:t>
            </a:r>
            <a:r>
              <a:rPr lang="en-US" sz="1800" dirty="0" smtClean="0"/>
              <a:t> also used and </a:t>
            </a:r>
            <a:r>
              <a:rPr lang="en-US" sz="1800" dirty="0" smtClean="0"/>
              <a:t>combined</a:t>
            </a:r>
          </a:p>
          <a:p>
            <a:pPr lvl="1"/>
            <a:endParaRPr lang="en-US" sz="1800" dirty="0"/>
          </a:p>
          <a:p>
            <a:r>
              <a:rPr lang="en-US" sz="1800" dirty="0"/>
              <a:t>Hypothesis testing </a:t>
            </a:r>
            <a:r>
              <a:rPr lang="en-US" sz="1800" dirty="0" smtClean="0"/>
              <a:t>of SM against</a:t>
            </a:r>
            <a:r>
              <a:rPr lang="en-US" sz="1800" dirty="0"/>
              <a:t>: 	</a:t>
            </a:r>
            <a:endParaRPr lang="en-US" sz="1800" dirty="0" smtClean="0"/>
          </a:p>
          <a:p>
            <a:pPr lvl="1"/>
            <a:r>
              <a:rPr lang="en-US" sz="1800" dirty="0"/>
              <a:t>A</a:t>
            </a:r>
            <a:r>
              <a:rPr lang="en-US" sz="1800" dirty="0" smtClean="0"/>
              <a:t>ll </a:t>
            </a:r>
            <a:r>
              <a:rPr lang="en-US" sz="1800" dirty="0"/>
              <a:t>mixtures of </a:t>
            </a:r>
            <a:r>
              <a:rPr lang="en-US" sz="1800" dirty="0" smtClean="0"/>
              <a:t>spin-1 </a:t>
            </a:r>
            <a:r>
              <a:rPr lang="en-US" sz="1800" dirty="0"/>
              <a:t>states </a:t>
            </a:r>
          </a:p>
          <a:p>
            <a:pPr lvl="2"/>
            <a:r>
              <a:rPr lang="en-US" dirty="0" smtClean="0"/>
              <a:t>1</a:t>
            </a:r>
            <a:r>
              <a:rPr lang="en-US" baseline="30000" dirty="0" smtClean="0"/>
              <a:t>+</a:t>
            </a:r>
            <a:r>
              <a:rPr lang="en-US" dirty="0" smtClean="0"/>
              <a:t>, 1</a:t>
            </a:r>
            <a:r>
              <a:rPr lang="en-US" baseline="30000" dirty="0" smtClean="0"/>
              <a:t>-</a:t>
            </a:r>
            <a:r>
              <a:rPr lang="en-US" dirty="0" smtClean="0"/>
              <a:t> and </a:t>
            </a:r>
            <a:r>
              <a:rPr lang="en-US" dirty="0" smtClean="0"/>
              <a:t>mixed, </a:t>
            </a:r>
            <a:r>
              <a:rPr lang="en-US" dirty="0" err="1" smtClean="0"/>
              <a:t>qq</a:t>
            </a:r>
            <a:r>
              <a:rPr lang="en-US" dirty="0" smtClean="0"/>
              <a:t> produced</a:t>
            </a:r>
            <a:endParaRPr lang="en-US" dirty="0"/>
          </a:p>
          <a:p>
            <a:pPr lvl="1"/>
            <a:r>
              <a:rPr lang="en-US" sz="1800" dirty="0" smtClean="0"/>
              <a:t>Several </a:t>
            </a:r>
            <a:r>
              <a:rPr lang="en-US" sz="1800" dirty="0"/>
              <a:t>individual </a:t>
            </a:r>
            <a:r>
              <a:rPr lang="en-US" sz="1800" dirty="0" smtClean="0"/>
              <a:t>spin-2 models</a:t>
            </a:r>
          </a:p>
          <a:p>
            <a:pPr lvl="2"/>
            <a:r>
              <a:rPr lang="en-US" dirty="0" smtClean="0"/>
              <a:t>Comprehensive set </a:t>
            </a:r>
            <a:r>
              <a:rPr lang="en-US" dirty="0" smtClean="0"/>
              <a:t>of benchmark </a:t>
            </a:r>
            <a:r>
              <a:rPr lang="en-US" dirty="0" smtClean="0"/>
              <a:t>states </a:t>
            </a:r>
            <a:endParaRPr lang="en-US" dirty="0"/>
          </a:p>
          <a:p>
            <a:pPr lvl="2"/>
            <a:r>
              <a:rPr lang="en-US" dirty="0" err="1" smtClean="0"/>
              <a:t>qq</a:t>
            </a:r>
            <a:r>
              <a:rPr lang="en-US" dirty="0" smtClean="0"/>
              <a:t>, </a:t>
            </a:r>
            <a:r>
              <a:rPr lang="en-US" dirty="0" err="1" smtClean="0"/>
              <a:t>gg</a:t>
            </a:r>
            <a:r>
              <a:rPr lang="en-US" dirty="0" smtClean="0"/>
              <a:t> produced</a:t>
            </a:r>
          </a:p>
          <a:p>
            <a:pPr lvl="1"/>
            <a:r>
              <a:rPr lang="en-US" sz="1800" dirty="0" smtClean="0"/>
              <a:t>Spin-0 </a:t>
            </a:r>
          </a:p>
          <a:p>
            <a:pPr lvl="2"/>
            <a:r>
              <a:rPr lang="en-US" dirty="0" smtClean="0"/>
              <a:t>Pure pseudoscalar </a:t>
            </a:r>
            <a:r>
              <a:rPr lang="en-US" dirty="0"/>
              <a:t>0</a:t>
            </a:r>
            <a:r>
              <a:rPr lang="en-US" baseline="30000" dirty="0"/>
              <a:t>-</a:t>
            </a:r>
            <a:r>
              <a:rPr lang="en-US" dirty="0"/>
              <a:t> and pure scalar with higher order corrections 0</a:t>
            </a:r>
            <a:r>
              <a:rPr lang="en-US" baseline="30000" dirty="0"/>
              <a:t>+</a:t>
            </a:r>
            <a:r>
              <a:rPr lang="en-US" baseline="-25000" dirty="0" smtClean="0"/>
              <a:t>h </a:t>
            </a:r>
            <a:endParaRPr lang="en-US" dirty="0"/>
          </a:p>
          <a:p>
            <a:r>
              <a:rPr lang="en-US" sz="1800" dirty="0" smtClean="0"/>
              <a:t>Test </a:t>
            </a:r>
            <a:r>
              <a:rPr lang="en-US" sz="1800" dirty="0"/>
              <a:t>statistic </a:t>
            </a:r>
            <a:r>
              <a:rPr lang="en-US" sz="1800" dirty="0" smtClean="0"/>
              <a:t>used to </a:t>
            </a:r>
            <a:r>
              <a:rPr lang="en-US" sz="1800" dirty="0"/>
              <a:t>quantify the consistency of the two models with </a:t>
            </a:r>
            <a:r>
              <a:rPr lang="en-US" sz="1800" dirty="0" smtClean="0"/>
              <a:t>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Spin-1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J=1 not allowed for X→𝛾𝛾 by the Landau-Yang theorem </a:t>
            </a:r>
          </a:p>
          <a:p>
            <a:r>
              <a:rPr lang="en-US" sz="1800" dirty="0" smtClean="0"/>
              <a:t>Spin</a:t>
            </a:r>
            <a:r>
              <a:rPr lang="en-US" sz="1800" dirty="0"/>
              <a:t>-1 models </a:t>
            </a:r>
            <a:r>
              <a:rPr lang="en-US" sz="1800" dirty="0" smtClean="0"/>
              <a:t>tested anyway experimentally </a:t>
            </a:r>
            <a:endParaRPr lang="en-US" sz="1800" dirty="0"/>
          </a:p>
          <a:p>
            <a:pPr lvl="1"/>
            <a:r>
              <a:rPr lang="en-US" sz="1800" dirty="0" smtClean="0"/>
              <a:t>under </a:t>
            </a:r>
            <a:r>
              <a:rPr lang="en-US" sz="1800" dirty="0"/>
              <a:t>the hypothesis </a:t>
            </a:r>
            <a:r>
              <a:rPr lang="en-US" sz="1800" dirty="0" smtClean="0"/>
              <a:t>that the excess in WW and ZZ </a:t>
            </a:r>
            <a:r>
              <a:rPr lang="en-US" sz="1800" dirty="0"/>
              <a:t>is not the same resonance as </a:t>
            </a:r>
            <a:r>
              <a:rPr lang="en-US" sz="1800" dirty="0" smtClean="0"/>
              <a:t>𝛾𝛾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Rebeca Gonzalez Suarez (UNL) SM@LHC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F454D-24C9-4246-95AA-EAA7EC456367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90" y="3139598"/>
            <a:ext cx="2185790" cy="2109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472" y="3139598"/>
            <a:ext cx="2178011" cy="21097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r="50757"/>
          <a:stretch/>
        </p:blipFill>
        <p:spPr>
          <a:xfrm>
            <a:off x="5239812" y="3796911"/>
            <a:ext cx="3079686" cy="290887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6090" y="2949221"/>
            <a:ext cx="4514503" cy="243783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121284">
            <a:off x="4924000" y="5236620"/>
            <a:ext cx="631626" cy="3573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11428" y="5341183"/>
            <a:ext cx="1435985" cy="3077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p</a:t>
            </a:r>
            <a:r>
              <a:rPr lang="en-US" sz="1400" dirty="0" err="1" smtClean="0"/>
              <a:t>seudovector</a:t>
            </a:r>
            <a:r>
              <a:rPr lang="en-US" sz="1400" dirty="0" smtClean="0"/>
              <a:t> 1</a:t>
            </a:r>
            <a:r>
              <a:rPr lang="en-US" sz="1400" baseline="30000" dirty="0" smtClean="0"/>
              <a:t>+</a:t>
            </a:r>
            <a:endParaRPr lang="en-US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1005724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 2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25063</TotalTime>
  <Words>1952</Words>
  <Application>Microsoft Macintosh PowerPoint</Application>
  <PresentationFormat>On-screen Show (4:3)</PresentationFormat>
  <Paragraphs>299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Adjacency</vt:lpstr>
      <vt:lpstr>Spin, Anomalous Couplings, CP structure</vt:lpstr>
      <vt:lpstr>Introduction</vt:lpstr>
      <vt:lpstr>Two kind of analyses</vt:lpstr>
      <vt:lpstr>Kinematic variables</vt:lpstr>
      <vt:lpstr>H→ZZ→4l</vt:lpstr>
      <vt:lpstr>H→WW→2l2ν</vt:lpstr>
      <vt:lpstr>H→γγ</vt:lpstr>
      <vt:lpstr>Spin studies</vt:lpstr>
      <vt:lpstr>Spin-1</vt:lpstr>
      <vt:lpstr>Spin-2</vt:lpstr>
      <vt:lpstr>Exotic Spin Results</vt:lpstr>
      <vt:lpstr>Anomalous Couplings </vt:lpstr>
      <vt:lpstr>Spin-0: CMS</vt:lpstr>
      <vt:lpstr>Likelihood scans of fx</vt:lpstr>
      <vt:lpstr>H→ZZ and H→WW combination</vt:lpstr>
      <vt:lpstr>H→WW and H→ZZ combination</vt:lpstr>
      <vt:lpstr>Summary of anomalous couplings</vt:lpstr>
      <vt:lpstr>Spin-0: ATLAS</vt:lpstr>
      <vt:lpstr>Coupling ratios</vt:lpstr>
      <vt:lpstr>Coupling ratios: Combination</vt:lpstr>
      <vt:lpstr>Effective cross sections</vt:lpstr>
      <vt:lpstr>PowerPoint Presentation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H→ WW Run-1 legacy</dc:title>
  <dc:creator>Rebeca Gonzalez Suarez</dc:creator>
  <cp:lastModifiedBy>Rebeca Gonzalez Suarez</cp:lastModifiedBy>
  <cp:revision>507</cp:revision>
  <dcterms:created xsi:type="dcterms:W3CDTF">2014-11-25T10:53:40Z</dcterms:created>
  <dcterms:modified xsi:type="dcterms:W3CDTF">2015-04-22T06:07:26Z</dcterms:modified>
</cp:coreProperties>
</file>